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58" r:id="rId4"/>
    <p:sldId id="275" r:id="rId5"/>
    <p:sldId id="274" r:id="rId6"/>
    <p:sldId id="273" r:id="rId7"/>
    <p:sldId id="272" r:id="rId8"/>
    <p:sldId id="277" r:id="rId9"/>
    <p:sldId id="288" r:id="rId10"/>
    <p:sldId id="271" r:id="rId11"/>
    <p:sldId id="270" r:id="rId12"/>
    <p:sldId id="269" r:id="rId13"/>
    <p:sldId id="266" r:id="rId14"/>
    <p:sldId id="276" r:id="rId15"/>
    <p:sldId id="256" r:id="rId16"/>
    <p:sldId id="262" r:id="rId17"/>
    <p:sldId id="261" r:id="rId18"/>
    <p:sldId id="260" r:id="rId19"/>
    <p:sldId id="259" r:id="rId20"/>
    <p:sldId id="263" r:id="rId21"/>
    <p:sldId id="289" r:id="rId22"/>
    <p:sldId id="264" r:id="rId23"/>
    <p:sldId id="265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A9D1"/>
    <a:srgbClr val="5986B2"/>
    <a:srgbClr val="56B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" autoAdjust="0"/>
    <p:restoredTop sz="94660"/>
  </p:normalViewPr>
  <p:slideViewPr>
    <p:cSldViewPr snapToGrid="0">
      <p:cViewPr varScale="1">
        <p:scale>
          <a:sx n="214" d="100"/>
          <a:sy n="214" d="100"/>
        </p:scale>
        <p:origin x="1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3685-BA0A-9293-BF29-321541C83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D8F31-12B9-477C-F6D3-EFBCCC829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51994-0FCA-8A00-8D87-D40A6D381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EAC45-D97B-D785-CE4B-9189BC87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1EE82-33BC-CD45-6C98-456295B3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1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5FBA-8E38-C99D-34B9-5A66AD5B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C2D3B-53A8-AB65-F206-6F851B968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C239C-5C0D-3032-0D5C-2DEFCE0E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E1FFA-D238-C248-5B80-A2F137FE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2A17-6BC7-E087-AA3A-231762EB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17399-2B08-AD32-AF2D-D04F22324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48C9E-FB7C-18DB-B06A-ABE362FD5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7D6D9-0E19-10A2-D089-BD1F7FE0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10792-8236-7631-C427-4A012D60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F5C61-938C-B25F-8F7A-2AA64089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2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62B3-4226-66A8-7DFB-CA9C99E8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91ED-5645-09A5-F5FF-38C2C196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42ABE-DB7D-2567-C95E-43DB04C7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F65BE-6814-E7EA-4ADF-825F1688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81FF-ED74-1826-E4CC-347B8A02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2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56EA-2A3F-F2C6-0B50-6F7E9CFD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E98DA-129C-6186-966A-D79EA78F9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F03EA-7A31-A6B0-127D-EDCC637D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68099-6AEE-AE82-353C-280A8C1B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26F88-9207-A0D4-DBA1-FE3091E6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C9F1-20AA-DD38-8F6D-D03AE83B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869F-C4D2-8647-0909-434D6A8EB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E3E3-6358-2797-0185-8E2EB861A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67F10-A601-7C63-6ED2-EDECF43D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BB1B2-7E9B-54D2-C550-A4C18CBB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45492-1F3D-75D4-42E1-074B2C75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FDBF-3A28-9F18-6C45-EC66E2EC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74B3E-801D-E718-6B10-5052D349A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0958D-012A-FE61-9F01-3924E7009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B0AA1-2DCA-931D-8854-74E15FE0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26AA5-0712-FFFF-26D1-380CBD3C9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F421C7-B723-E2F0-4093-5318A9CF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2263B-C7A7-325F-4BAF-125058DA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9DCFC-F4F4-1673-94A0-8AAA7A71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1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FB83-36AB-1298-40B5-4A71ADB0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7AC8D-2ECE-C092-17B4-F593624E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D5A7A-8A6A-13F5-1882-3D9D3CA2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156D5-0CF9-A626-48AD-C80C8954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50C14-53F4-12FD-2383-93DA2291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95040-6386-258A-4761-F0703F14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54356-798F-D2DD-9F4C-7CB5D274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3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4A60F-B673-D14D-8FEC-02CCCEA3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4E6F7-4DA6-1EC3-1737-C8239C92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5A407-98A6-EF9D-A6A0-3A4FF2FB4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E7117-BB90-F74A-DD9F-EA37E85F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3229D-D01D-D952-6719-36929E85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33639-DF57-4AA2-6ACA-D03D9383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2140-07EF-CC0B-4CE1-ED2FFA06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9446B-A2B1-27F2-6693-2640AD5CF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78F2A-9AC8-6F1A-650B-2C8F9072A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CE31F-1293-84FF-9EC1-DD7377FC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EA7B6-06E1-70F9-96CD-D8EFC3B7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CE43C-AB2A-BF46-4374-3434CEE8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BFE26-5BEE-2070-7831-C0CC7841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C13-52B6-CEDA-9AEA-138704F33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A2370-7D67-EE3C-2178-0DF77A276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5671-8763-4492-A0FD-1DEAAD0FA4B4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208CF-0E95-371D-827B-CABDEB461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625C-D333-213F-BC25-9617811FA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4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0.jpeg"/><Relationship Id="rId18" Type="http://schemas.openxmlformats.org/officeDocument/2006/relationships/hyperlink" Target="https://www.chemetal.com/design-series/200-design-collection/" TargetMode="External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4.emf"/><Relationship Id="rId17" Type="http://schemas.openxmlformats.org/officeDocument/2006/relationships/hyperlink" Target="https://www.chemetal.com/design-series/600-architectural-metals/" TargetMode="External"/><Relationship Id="rId2" Type="http://schemas.openxmlformats.org/officeDocument/2006/relationships/image" Target="../media/image80.jpeg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5" Type="http://schemas.openxmlformats.org/officeDocument/2006/relationships/image" Target="../media/image92.jpeg"/><Relationship Id="rId10" Type="http://schemas.openxmlformats.org/officeDocument/2006/relationships/image" Target="../media/image88.jpeg"/><Relationship Id="rId19" Type="http://schemas.openxmlformats.org/officeDocument/2006/relationships/hyperlink" Target="https://www.chemetal.com/design-series/150-magnetic-laminates/" TargetMode="External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4.jpeg"/><Relationship Id="rId18" Type="http://schemas.openxmlformats.org/officeDocument/2006/relationships/hyperlink" Target="https://www.chemetal.com/design-series/200-design-collection/" TargetMode="External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12" Type="http://schemas.openxmlformats.org/officeDocument/2006/relationships/image" Target="../media/image4.emf"/><Relationship Id="rId17" Type="http://schemas.openxmlformats.org/officeDocument/2006/relationships/hyperlink" Target="https://www.chemetal.com/design-series/700-hpl-classics/" TargetMode="External"/><Relationship Id="rId2" Type="http://schemas.openxmlformats.org/officeDocument/2006/relationships/image" Target="../media/image94.jpeg"/><Relationship Id="rId16" Type="http://schemas.openxmlformats.org/officeDocument/2006/relationships/image" Target="../media/image10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eg"/><Relationship Id="rId11" Type="http://schemas.openxmlformats.org/officeDocument/2006/relationships/image" Target="../media/image103.jpeg"/><Relationship Id="rId5" Type="http://schemas.openxmlformats.org/officeDocument/2006/relationships/image" Target="../media/image97.jpeg"/><Relationship Id="rId15" Type="http://schemas.openxmlformats.org/officeDocument/2006/relationships/image" Target="../media/image106.jpeg"/><Relationship Id="rId10" Type="http://schemas.openxmlformats.org/officeDocument/2006/relationships/image" Target="../media/image102.jpeg"/><Relationship Id="rId19" Type="http://schemas.openxmlformats.org/officeDocument/2006/relationships/hyperlink" Target="https://www.chemetal.com/design-series/150-magnetic-laminates/" TargetMode="External"/><Relationship Id="rId4" Type="http://schemas.openxmlformats.org/officeDocument/2006/relationships/image" Target="../media/image96.jpeg"/><Relationship Id="rId9" Type="http://schemas.openxmlformats.org/officeDocument/2006/relationships/image" Target="../media/image101.jpeg"/><Relationship Id="rId14" Type="http://schemas.openxmlformats.org/officeDocument/2006/relationships/image" Target="../media/image10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hyperlink" Target="https://www.chemetal.com/design-series/800-traditional-classics/" TargetMode="External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12" Type="http://schemas.openxmlformats.org/officeDocument/2006/relationships/image" Target="../media/image117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jpeg"/><Relationship Id="rId11" Type="http://schemas.openxmlformats.org/officeDocument/2006/relationships/image" Target="../media/image116.jpeg"/><Relationship Id="rId5" Type="http://schemas.openxmlformats.org/officeDocument/2006/relationships/image" Target="../media/image111.jpeg"/><Relationship Id="rId15" Type="http://schemas.openxmlformats.org/officeDocument/2006/relationships/hyperlink" Target="https://www.chemetal.com/design-series/150-magnetic-laminates/" TargetMode="External"/><Relationship Id="rId10" Type="http://schemas.openxmlformats.org/officeDocument/2006/relationships/image" Target="../media/image115.jpeg"/><Relationship Id="rId4" Type="http://schemas.openxmlformats.org/officeDocument/2006/relationships/image" Target="../media/image110.jpeg"/><Relationship Id="rId9" Type="http://schemas.openxmlformats.org/officeDocument/2006/relationships/image" Target="../media/image114.jpeg"/><Relationship Id="rId14" Type="http://schemas.openxmlformats.org/officeDocument/2006/relationships/hyperlink" Target="https://www.chemetal.com/design-series/200-design-collection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13" Type="http://schemas.openxmlformats.org/officeDocument/2006/relationships/image" Target="../media/image128.jpeg"/><Relationship Id="rId18" Type="http://schemas.openxmlformats.org/officeDocument/2006/relationships/hyperlink" Target="https://www.chemetal.com/design-series/200-design-collection/" TargetMode="External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12" Type="http://schemas.openxmlformats.org/officeDocument/2006/relationships/image" Target="../media/image4.emf"/><Relationship Id="rId17" Type="http://schemas.openxmlformats.org/officeDocument/2006/relationships/hyperlink" Target="https://www.chemetal.com/design-series/900-anodized-classics/" TargetMode="External"/><Relationship Id="rId2" Type="http://schemas.openxmlformats.org/officeDocument/2006/relationships/image" Target="../media/image118.jpeg"/><Relationship Id="rId16" Type="http://schemas.openxmlformats.org/officeDocument/2006/relationships/image" Target="../media/image1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jpeg"/><Relationship Id="rId11" Type="http://schemas.openxmlformats.org/officeDocument/2006/relationships/image" Target="../media/image127.jpeg"/><Relationship Id="rId5" Type="http://schemas.openxmlformats.org/officeDocument/2006/relationships/image" Target="../media/image121.jpeg"/><Relationship Id="rId15" Type="http://schemas.openxmlformats.org/officeDocument/2006/relationships/image" Target="../media/image130.png"/><Relationship Id="rId10" Type="http://schemas.openxmlformats.org/officeDocument/2006/relationships/image" Target="../media/image126.jpeg"/><Relationship Id="rId19" Type="http://schemas.openxmlformats.org/officeDocument/2006/relationships/hyperlink" Target="https://www.chemetal.com/design-series/600-architectural-metals/" TargetMode="External"/><Relationship Id="rId4" Type="http://schemas.openxmlformats.org/officeDocument/2006/relationships/image" Target="../media/image120.jpeg"/><Relationship Id="rId9" Type="http://schemas.openxmlformats.org/officeDocument/2006/relationships/image" Target="../media/image125.jpeg"/><Relationship Id="rId14" Type="http://schemas.openxmlformats.org/officeDocument/2006/relationships/image" Target="../media/image1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2.jpeg"/><Relationship Id="rId18" Type="http://schemas.openxmlformats.org/officeDocument/2006/relationships/hyperlink" Target="https://www.chemetal.com/design-series/200-design-collection/" TargetMode="External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12" Type="http://schemas.openxmlformats.org/officeDocument/2006/relationships/image" Target="../media/image4.emf"/><Relationship Id="rId17" Type="http://schemas.openxmlformats.org/officeDocument/2006/relationships/hyperlink" Target="https://www.chemetal.com/design-categories/tinted/" TargetMode="External"/><Relationship Id="rId2" Type="http://schemas.openxmlformats.org/officeDocument/2006/relationships/image" Target="../media/image132.jpeg"/><Relationship Id="rId16" Type="http://schemas.openxmlformats.org/officeDocument/2006/relationships/image" Target="../media/image145.jpeg"/><Relationship Id="rId20" Type="http://schemas.openxmlformats.org/officeDocument/2006/relationships/hyperlink" Target="https://www.chemetal.com/design-categories/large-forma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jpeg"/><Relationship Id="rId15" Type="http://schemas.openxmlformats.org/officeDocument/2006/relationships/image" Target="../media/image144.jpeg"/><Relationship Id="rId10" Type="http://schemas.openxmlformats.org/officeDocument/2006/relationships/image" Target="../media/image140.jpeg"/><Relationship Id="rId19" Type="http://schemas.openxmlformats.org/officeDocument/2006/relationships/hyperlink" Target="https://www.chemetal.com/design-series/900-anodized-classics/" TargetMode="External"/><Relationship Id="rId4" Type="http://schemas.openxmlformats.org/officeDocument/2006/relationships/image" Target="../media/image134.jpeg"/><Relationship Id="rId9" Type="http://schemas.openxmlformats.org/officeDocument/2006/relationships/image" Target="../media/image139.jpeg"/><Relationship Id="rId14" Type="http://schemas.openxmlformats.org/officeDocument/2006/relationships/image" Target="../media/image1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etal.com/classic-metals/" TargetMode="External"/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etal.com/designs/571-avatar/" TargetMode="External"/><Relationship Id="rId3" Type="http://schemas.openxmlformats.org/officeDocument/2006/relationships/image" Target="../media/image151.jpeg"/><Relationship Id="rId7" Type="http://schemas.openxmlformats.org/officeDocument/2006/relationships/image" Target="../media/image152.jpeg"/><Relationship Id="rId12" Type="http://schemas.openxmlformats.org/officeDocument/2006/relationships/image" Target="../media/image155.jpeg"/><Relationship Id="rId2" Type="http://schemas.openxmlformats.org/officeDocument/2006/relationships/hyperlink" Target="https://www.chemetal.com/designs/waterworld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hemetal.com/designs/554-milan/" TargetMode="External"/><Relationship Id="rId11" Type="http://schemas.openxmlformats.org/officeDocument/2006/relationships/image" Target="../media/image154.jpeg"/><Relationship Id="rId5" Type="http://schemas.openxmlformats.org/officeDocument/2006/relationships/hyperlink" Target="https://www.chemetal.com/fabrication-capabilities/" TargetMode="External"/><Relationship Id="rId10" Type="http://schemas.openxmlformats.org/officeDocument/2006/relationships/hyperlink" Target="https://www.chemetal.com/designs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1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57.jpeg"/><Relationship Id="rId7" Type="http://schemas.openxmlformats.org/officeDocument/2006/relationships/hyperlink" Target="https://www.chemetal.com/brass-designs/" TargetMode="External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jpe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etal.com/design-categories/black/" TargetMode="External"/><Relationship Id="rId3" Type="http://schemas.openxmlformats.org/officeDocument/2006/relationships/image" Target="../media/image162.jpeg"/><Relationship Id="rId7" Type="http://schemas.openxmlformats.org/officeDocument/2006/relationships/image" Target="../media/image165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hyperlink" Target="https://www.chemetal.com/sustainability/" TargetMode="Externa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emetal.com/sustainability" TargetMode="External"/><Relationship Id="rId5" Type="http://schemas.openxmlformats.org/officeDocument/2006/relationships/image" Target="../media/image169.jpeg"/><Relationship Id="rId4" Type="http://schemas.openxmlformats.org/officeDocument/2006/relationships/image" Target="../media/image1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emetal.com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jpeg"/><Relationship Id="rId13" Type="http://schemas.openxmlformats.org/officeDocument/2006/relationships/image" Target="../media/image174.jpeg"/><Relationship Id="rId3" Type="http://schemas.openxmlformats.org/officeDocument/2006/relationships/hyperlink" Target="https://www.chemetal.com/design-series/200-design-collection/" TargetMode="External"/><Relationship Id="rId7" Type="http://schemas.openxmlformats.org/officeDocument/2006/relationships/hyperlink" Target="https://www.treefrogveneer.com/veneers/44717-ash-lati-groove/" TargetMode="External"/><Relationship Id="rId12" Type="http://schemas.openxmlformats.org/officeDocument/2006/relationships/hyperlink" Target="https://www.treefrogveneer.com/veneers/60204-white-oak-straight-grain/" TargetMode="External"/><Relationship Id="rId2" Type="http://schemas.openxmlformats.org/officeDocument/2006/relationships/hyperlink" Target="https://www.treefrogvene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jpeg"/><Relationship Id="rId11" Type="http://schemas.openxmlformats.org/officeDocument/2006/relationships/image" Target="../media/image173.jpeg"/><Relationship Id="rId5" Type="http://schemas.openxmlformats.org/officeDocument/2006/relationships/hyperlink" Target="https://www.treefrogveneer.com/veneers/60416-walnut-groove/" TargetMode="External"/><Relationship Id="rId15" Type="http://schemas.openxmlformats.org/officeDocument/2006/relationships/image" Target="../media/image176.emf"/><Relationship Id="rId10" Type="http://schemas.openxmlformats.org/officeDocument/2006/relationships/hyperlink" Target="https://www.treefrogveneer.com/veneers/40222-white-oak-touch/" TargetMode="External"/><Relationship Id="rId4" Type="http://schemas.openxmlformats.org/officeDocument/2006/relationships/hyperlink" Target="https://www.chemetal.com/design-series/600-architectural-metals/" TargetMode="External"/><Relationship Id="rId9" Type="http://schemas.openxmlformats.org/officeDocument/2006/relationships/image" Target="../media/image172.jpeg"/><Relationship Id="rId14" Type="http://schemas.openxmlformats.org/officeDocument/2006/relationships/image" Target="../media/image1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eg"/><Relationship Id="rId13" Type="http://schemas.openxmlformats.org/officeDocument/2006/relationships/image" Target="../media/image186.jpeg"/><Relationship Id="rId18" Type="http://schemas.openxmlformats.org/officeDocument/2006/relationships/hyperlink" Target="https://www.chemetal.com/design-series/600-architectural-metals/" TargetMode="External"/><Relationship Id="rId3" Type="http://schemas.openxmlformats.org/officeDocument/2006/relationships/image" Target="../media/image177.png"/><Relationship Id="rId21" Type="http://schemas.openxmlformats.org/officeDocument/2006/relationships/hyperlink" Target="https://www.treefrogveneer.com/veneers/1805f-alpi-xilo-2-0-striped-xl-white/" TargetMode="External"/><Relationship Id="rId7" Type="http://schemas.openxmlformats.org/officeDocument/2006/relationships/image" Target="../media/image180.jpeg"/><Relationship Id="rId12" Type="http://schemas.openxmlformats.org/officeDocument/2006/relationships/image" Target="../media/image185.jpeg"/><Relationship Id="rId17" Type="http://schemas.openxmlformats.org/officeDocument/2006/relationships/hyperlink" Target="https://www.chemetal.com/design-series/200-design-collection/" TargetMode="External"/><Relationship Id="rId25" Type="http://schemas.openxmlformats.org/officeDocument/2006/relationships/image" Target="../media/image175.png"/><Relationship Id="rId2" Type="http://schemas.openxmlformats.org/officeDocument/2006/relationships/image" Target="../media/image176.emf"/><Relationship Id="rId16" Type="http://schemas.openxmlformats.org/officeDocument/2006/relationships/hyperlink" Target="https://www.treefrogveneer.com/veneer-categories/new/" TargetMode="External"/><Relationship Id="rId20" Type="http://schemas.openxmlformats.org/officeDocument/2006/relationships/image" Target="../media/image1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jpeg"/><Relationship Id="rId11" Type="http://schemas.openxmlformats.org/officeDocument/2006/relationships/image" Target="../media/image184.jpeg"/><Relationship Id="rId24" Type="http://schemas.openxmlformats.org/officeDocument/2006/relationships/image" Target="../media/image190.png"/><Relationship Id="rId5" Type="http://schemas.openxmlformats.org/officeDocument/2006/relationships/hyperlink" Target="https://www.treefrogveneer.com/veneers/40404-walnut-straight-grain/" TargetMode="External"/><Relationship Id="rId15" Type="http://schemas.openxmlformats.org/officeDocument/2006/relationships/hyperlink" Target="https://www.treefrogveneer.com/veneers/" TargetMode="External"/><Relationship Id="rId23" Type="http://schemas.openxmlformats.org/officeDocument/2006/relationships/hyperlink" Target="https://www.treefrogveneer.com/veneers/1873f-alpi-sottsass-grey/" TargetMode="External"/><Relationship Id="rId10" Type="http://schemas.openxmlformats.org/officeDocument/2006/relationships/image" Target="../media/image183.jpeg"/><Relationship Id="rId19" Type="http://schemas.openxmlformats.org/officeDocument/2006/relationships/hyperlink" Target="https://www.treefrogveneer.com/new-backer/" TargetMode="External"/><Relationship Id="rId4" Type="http://schemas.openxmlformats.org/officeDocument/2006/relationships/image" Target="../media/image178.jpeg"/><Relationship Id="rId9" Type="http://schemas.openxmlformats.org/officeDocument/2006/relationships/image" Target="../media/image182.jpeg"/><Relationship Id="rId14" Type="http://schemas.openxmlformats.org/officeDocument/2006/relationships/image" Target="../media/image187.jpeg"/><Relationship Id="rId22" Type="http://schemas.openxmlformats.org/officeDocument/2006/relationships/image" Target="../media/image18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jpeg"/><Relationship Id="rId13" Type="http://schemas.openxmlformats.org/officeDocument/2006/relationships/image" Target="../media/image202.jpeg"/><Relationship Id="rId18" Type="http://schemas.openxmlformats.org/officeDocument/2006/relationships/hyperlink" Target="https://www.chemetal.com/design-series/600-architectural-metals/" TargetMode="External"/><Relationship Id="rId3" Type="http://schemas.openxmlformats.org/officeDocument/2006/relationships/image" Target="../media/image192.jpeg"/><Relationship Id="rId7" Type="http://schemas.openxmlformats.org/officeDocument/2006/relationships/image" Target="../media/image196.jpeg"/><Relationship Id="rId12" Type="http://schemas.openxmlformats.org/officeDocument/2006/relationships/image" Target="../media/image201.jpeg"/><Relationship Id="rId17" Type="http://schemas.openxmlformats.org/officeDocument/2006/relationships/hyperlink" Target="https://www.chemetal.com/design-series/200-design-collection/" TargetMode="External"/><Relationship Id="rId2" Type="http://schemas.openxmlformats.org/officeDocument/2006/relationships/image" Target="../media/image191.jpeg"/><Relationship Id="rId16" Type="http://schemas.openxmlformats.org/officeDocument/2006/relationships/hyperlink" Target="https://www.treefrogveneer.com/vene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jpeg"/><Relationship Id="rId11" Type="http://schemas.openxmlformats.org/officeDocument/2006/relationships/image" Target="../media/image200.jpeg"/><Relationship Id="rId5" Type="http://schemas.openxmlformats.org/officeDocument/2006/relationships/image" Target="../media/image194.jpeg"/><Relationship Id="rId15" Type="http://schemas.openxmlformats.org/officeDocument/2006/relationships/image" Target="../media/image177.png"/><Relationship Id="rId10" Type="http://schemas.openxmlformats.org/officeDocument/2006/relationships/image" Target="../media/image199.jpeg"/><Relationship Id="rId19" Type="http://schemas.openxmlformats.org/officeDocument/2006/relationships/image" Target="../media/image175.png"/><Relationship Id="rId4" Type="http://schemas.openxmlformats.org/officeDocument/2006/relationships/image" Target="../media/image193.jpeg"/><Relationship Id="rId9" Type="http://schemas.openxmlformats.org/officeDocument/2006/relationships/image" Target="../media/image198.jpeg"/><Relationship Id="rId14" Type="http://schemas.openxmlformats.org/officeDocument/2006/relationships/image" Target="../media/image20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etal.com/design-series/200-design-collection/" TargetMode="External"/><Relationship Id="rId3" Type="http://schemas.openxmlformats.org/officeDocument/2006/relationships/image" Target="../media/image205.jpeg"/><Relationship Id="rId7" Type="http://schemas.openxmlformats.org/officeDocument/2006/relationships/hyperlink" Target="https://www.ialaminates.com/laminates/" TargetMode="External"/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emf"/><Relationship Id="rId11" Type="http://schemas.openxmlformats.org/officeDocument/2006/relationships/image" Target="../media/image209.jpeg"/><Relationship Id="rId5" Type="http://schemas.openxmlformats.org/officeDocument/2006/relationships/image" Target="../media/image207.jpeg"/><Relationship Id="rId10" Type="http://schemas.openxmlformats.org/officeDocument/2006/relationships/hyperlink" Target="https://www.chemetal.com/design-series/900-anodized-classics/" TargetMode="External"/><Relationship Id="rId4" Type="http://schemas.openxmlformats.org/officeDocument/2006/relationships/image" Target="../media/image206.jpeg"/><Relationship Id="rId9" Type="http://schemas.openxmlformats.org/officeDocument/2006/relationships/hyperlink" Target="https://www.chemetal.com/design-series/600-architectural-metals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etal.com/tech-info/" TargetMode="External"/><Relationship Id="rId13" Type="http://schemas.openxmlformats.org/officeDocument/2006/relationships/image" Target="../media/image216.jpeg"/><Relationship Id="rId3" Type="http://schemas.openxmlformats.org/officeDocument/2006/relationships/hyperlink" Target="https://www.instagram.com/chemetal.treefrog.interiorarts/" TargetMode="External"/><Relationship Id="rId7" Type="http://schemas.openxmlformats.org/officeDocument/2006/relationships/image" Target="../media/image213.jpeg"/><Relationship Id="rId12" Type="http://schemas.openxmlformats.org/officeDocument/2006/relationships/hyperlink" Target="https://www.ialaminates.com/downloads/" TargetMode="External"/><Relationship Id="rId2" Type="http://schemas.openxmlformats.org/officeDocument/2006/relationships/image" Target="../media/image2.emf"/><Relationship Id="rId16" Type="http://schemas.openxmlformats.org/officeDocument/2006/relationships/hyperlink" Target="mailto:sales@chemeta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jpeg"/><Relationship Id="rId11" Type="http://schemas.openxmlformats.org/officeDocument/2006/relationships/image" Target="../media/image215.jpeg"/><Relationship Id="rId5" Type="http://schemas.openxmlformats.org/officeDocument/2006/relationships/image" Target="../media/image211.jpeg"/><Relationship Id="rId15" Type="http://schemas.openxmlformats.org/officeDocument/2006/relationships/hyperlink" Target="mailto:samples@chemetal.com" TargetMode="External"/><Relationship Id="rId10" Type="http://schemas.openxmlformats.org/officeDocument/2006/relationships/hyperlink" Target="https://www.treefrogveneer.com/tech-info/" TargetMode="External"/><Relationship Id="rId4" Type="http://schemas.openxmlformats.org/officeDocument/2006/relationships/image" Target="../media/image210.png"/><Relationship Id="rId9" Type="http://schemas.openxmlformats.org/officeDocument/2006/relationships/image" Target="../media/image214.jpeg"/><Relationship Id="rId14" Type="http://schemas.openxmlformats.org/officeDocument/2006/relationships/hyperlink" Target="https://www.chemetal.com/lets-connec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etal.com/about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hyperlink" Target="https://www.chemetal.com/design-series/150-magnetic-laminate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hyperlink" Target="https://www.chemetal.com/design-series/150-magnetic-laminates/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4.emf"/><Relationship Id="rId18" Type="http://schemas.openxmlformats.org/officeDocument/2006/relationships/hyperlink" Target="https://www.chemetal.com/design-series/200-design-collection/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hyperlink" Target="https://www.chemetal.com/design-series/150-magnetic-laminates/" TargetMode="External"/><Relationship Id="rId2" Type="http://schemas.openxmlformats.org/officeDocument/2006/relationships/image" Target="../media/image18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jpeg"/><Relationship Id="rId18" Type="http://schemas.openxmlformats.org/officeDocument/2006/relationships/hyperlink" Target="https://www.chemetal.com/design-series/300-metal-images/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.emf"/><Relationship Id="rId17" Type="http://schemas.openxmlformats.org/officeDocument/2006/relationships/hyperlink" Target="https://www.chemetal.com/design-series/150-magnetic-laminates/" TargetMode="External"/><Relationship Id="rId2" Type="http://schemas.openxmlformats.org/officeDocument/2006/relationships/image" Target="../media/image32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4.jpeg"/><Relationship Id="rId10" Type="http://schemas.openxmlformats.org/officeDocument/2006/relationships/image" Target="../media/image40.jpeg"/><Relationship Id="rId19" Type="http://schemas.openxmlformats.org/officeDocument/2006/relationships/hyperlink" Target="https://www.chemetal.com/design-series/200-design-collection/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6.jpeg"/><Relationship Id="rId18" Type="http://schemas.openxmlformats.org/officeDocument/2006/relationships/hyperlink" Target="https://www.chemetal.com/design-series/200-design-collection/" TargetMode="External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5.jpeg"/><Relationship Id="rId17" Type="http://schemas.openxmlformats.org/officeDocument/2006/relationships/hyperlink" Target="https://www.chemetal.com/design-series/400-vortex-collection/" TargetMode="External"/><Relationship Id="rId2" Type="http://schemas.openxmlformats.org/officeDocument/2006/relationships/image" Target="../media/image46.jpeg"/><Relationship Id="rId16" Type="http://schemas.openxmlformats.org/officeDocument/2006/relationships/hyperlink" Target="https://www.chemetal.com/design-categories/deep-grind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11" Type="http://schemas.openxmlformats.org/officeDocument/2006/relationships/image" Target="../media/image4.emf"/><Relationship Id="rId5" Type="http://schemas.openxmlformats.org/officeDocument/2006/relationships/image" Target="../media/image49.jpeg"/><Relationship Id="rId15" Type="http://schemas.openxmlformats.org/officeDocument/2006/relationships/image" Target="../media/image58.jpeg"/><Relationship Id="rId10" Type="http://schemas.openxmlformats.org/officeDocument/2006/relationships/image" Target="../media/image54.jpeg"/><Relationship Id="rId19" Type="http://schemas.openxmlformats.org/officeDocument/2006/relationships/hyperlink" Target="https://www.chemetal.com/design-series/150-magnetic-laminates/" TargetMode="External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hyperlink" Target="https://www.chemetal.com/design-series/550-surface-mode/" TargetMode="External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hyperlink" Target="https://www.chemetal.com/design-series/500-surface-mode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5" Type="http://schemas.openxmlformats.org/officeDocument/2006/relationships/hyperlink" Target="https://www.chemetal.com/design-series/150-magnetic-laminates/" TargetMode="External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Relationship Id="rId14" Type="http://schemas.openxmlformats.org/officeDocument/2006/relationships/hyperlink" Target="https://www.chemetal.com/design-series/200-design-collection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hyperlink" Target="https://www.chemetal.com/design-series/200-design-collection/" TargetMode="External"/><Relationship Id="rId18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2.jpeg"/><Relationship Id="rId12" Type="http://schemas.openxmlformats.org/officeDocument/2006/relationships/hyperlink" Target="https://www.chemetal.com/design-series/575-transparency/" TargetMode="External"/><Relationship Id="rId17" Type="http://schemas.openxmlformats.org/officeDocument/2006/relationships/image" Target="../media/image78.jpeg"/><Relationship Id="rId2" Type="http://schemas.openxmlformats.org/officeDocument/2006/relationships/image" Target="../media/image68.jpeg"/><Relationship Id="rId16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hyperlink" Target="https://www.chemetal.com/design-series/500-surface-mode/" TargetMode="External"/><Relationship Id="rId5" Type="http://schemas.openxmlformats.org/officeDocument/2006/relationships/image" Target="../media/image70.jpeg"/><Relationship Id="rId15" Type="http://schemas.openxmlformats.org/officeDocument/2006/relationships/image" Target="../media/image76.jpeg"/><Relationship Id="rId10" Type="http://schemas.openxmlformats.org/officeDocument/2006/relationships/image" Target="../media/image75.jpeg"/><Relationship Id="rId4" Type="http://schemas.openxmlformats.org/officeDocument/2006/relationships/image" Target="../media/image4.emf"/><Relationship Id="rId9" Type="http://schemas.openxmlformats.org/officeDocument/2006/relationships/image" Target="../media/image74.jpeg"/><Relationship Id="rId14" Type="http://schemas.openxmlformats.org/officeDocument/2006/relationships/hyperlink" Target="https://www.chemetal.com/design-series/150-magnetic-laminat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floor, room&#10;&#10;Description automatically generated">
            <a:extLst>
              <a:ext uri="{FF2B5EF4-FFF2-40B4-BE49-F238E27FC236}">
                <a16:creationId xmlns:a16="http://schemas.microsoft.com/office/drawing/2014/main" id="{B712AB3B-F315-E0A0-FA99-1455F5B78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4"/>
            <a:ext cx="12192000" cy="539434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779D474-06C1-0DFF-3DF1-B9BB80A4F4A3}"/>
              </a:ext>
            </a:extLst>
          </p:cNvPr>
          <p:cNvSpPr/>
          <p:nvPr/>
        </p:nvSpPr>
        <p:spPr>
          <a:xfrm>
            <a:off x="9709082" y="647699"/>
            <a:ext cx="2482918" cy="1275485"/>
          </a:xfrm>
          <a:prstGeom prst="rect">
            <a:avLst/>
          </a:prstGeom>
          <a:solidFill>
            <a:srgbClr val="5986B2"/>
          </a:solidFill>
          <a:ln>
            <a:noFill/>
          </a:ln>
          <a:effectLst>
            <a:outerShdw blurRad="214539" dist="38100" dir="7440000" sx="101223" sy="101223" algn="r" rotWithShape="0">
              <a:prstClr val="black">
                <a:alpha val="3146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E9CF96D-9C80-8F53-20C2-A810CBC454BF}"/>
              </a:ext>
            </a:extLst>
          </p:cNvPr>
          <p:cNvGrpSpPr/>
          <p:nvPr/>
        </p:nvGrpSpPr>
        <p:grpSpPr>
          <a:xfrm>
            <a:off x="9709082" y="5655131"/>
            <a:ext cx="2160399" cy="690501"/>
            <a:chOff x="9728132" y="5557758"/>
            <a:chExt cx="2160399" cy="690501"/>
          </a:xfrm>
        </p:grpSpPr>
        <p:sp>
          <p:nvSpPr>
            <p:cNvPr id="30" name="L-Shape 29">
              <a:extLst>
                <a:ext uri="{FF2B5EF4-FFF2-40B4-BE49-F238E27FC236}">
                  <a16:creationId xmlns:a16="http://schemas.microsoft.com/office/drawing/2014/main" id="{001F806A-E61B-D3F2-3ADC-B85FE735E9C9}"/>
                </a:ext>
              </a:extLst>
            </p:cNvPr>
            <p:cNvSpPr/>
            <p:nvPr/>
          </p:nvSpPr>
          <p:spPr>
            <a:xfrm rot="10800000">
              <a:off x="10086010" y="5990156"/>
              <a:ext cx="280364" cy="258103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F425E9-433A-1D76-DCD8-08516FDB5A21}"/>
                </a:ext>
              </a:extLst>
            </p:cNvPr>
            <p:cNvSpPr txBox="1"/>
            <p:nvPr/>
          </p:nvSpPr>
          <p:spPr>
            <a:xfrm>
              <a:off x="10303872" y="5884867"/>
              <a:ext cx="1506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chemetal.com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80B599-1982-A218-34E5-ECA37A8643F6}"/>
                </a:ext>
              </a:extLst>
            </p:cNvPr>
            <p:cNvSpPr txBox="1"/>
            <p:nvPr/>
          </p:nvSpPr>
          <p:spPr>
            <a:xfrm>
              <a:off x="9728132" y="5557758"/>
              <a:ext cx="2160399" cy="335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Brand Overview 2023-24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5B6DE80-F65C-D894-146E-78E42AC8282A}"/>
              </a:ext>
            </a:extLst>
          </p:cNvPr>
          <p:cNvGrpSpPr/>
          <p:nvPr/>
        </p:nvGrpSpPr>
        <p:grpSpPr>
          <a:xfrm>
            <a:off x="692121" y="5693512"/>
            <a:ext cx="5863844" cy="893001"/>
            <a:chOff x="400199" y="5693512"/>
            <a:chExt cx="5863844" cy="89300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9B02F31-287C-892E-D78F-EEA866956D51}"/>
                </a:ext>
              </a:extLst>
            </p:cNvPr>
            <p:cNvGrpSpPr/>
            <p:nvPr/>
          </p:nvGrpSpPr>
          <p:grpSpPr>
            <a:xfrm>
              <a:off x="400199" y="5693512"/>
              <a:ext cx="4235036" cy="893001"/>
              <a:chOff x="900136" y="5853877"/>
              <a:chExt cx="4235036" cy="89300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542C5D-C652-0CEA-47D8-DF6BE8FAB15B}"/>
                  </a:ext>
                </a:extLst>
              </p:cNvPr>
              <p:cNvSpPr txBox="1"/>
              <p:nvPr/>
            </p:nvSpPr>
            <p:spPr>
              <a:xfrm>
                <a:off x="900136" y="5853877"/>
                <a:ext cx="4235036" cy="893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Introduction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Chemetal by Product Series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Chemetal by Popular Materials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Sustainability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B21413D-A9F2-9054-684F-93530636D10F}"/>
                  </a:ext>
                </a:extLst>
              </p:cNvPr>
              <p:cNvSpPr txBox="1"/>
              <p:nvPr/>
            </p:nvSpPr>
            <p:spPr>
              <a:xfrm>
                <a:off x="2969867" y="5853877"/>
                <a:ext cx="876300" cy="893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1-3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4-13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14-18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19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92AF985-7D4B-F1EB-07E9-AEBD6CF582CC}"/>
                </a:ext>
              </a:extLst>
            </p:cNvPr>
            <p:cNvGrpSpPr/>
            <p:nvPr/>
          </p:nvGrpSpPr>
          <p:grpSpPr>
            <a:xfrm>
              <a:off x="4165464" y="5693512"/>
              <a:ext cx="2098579" cy="691653"/>
              <a:chOff x="5308772" y="5817972"/>
              <a:chExt cx="2098579" cy="69165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E0E1140-BB35-E983-BBA4-D08EF6443800}"/>
                  </a:ext>
                </a:extLst>
              </p:cNvPr>
              <p:cNvSpPr txBox="1"/>
              <p:nvPr/>
            </p:nvSpPr>
            <p:spPr>
              <a:xfrm>
                <a:off x="5308772" y="5819756"/>
                <a:ext cx="2098579" cy="689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Treefrog Veneer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InteriorArts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Links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7F5AD1-C46F-0E1F-BC84-9F874FF76B28}"/>
                  </a:ext>
                </a:extLst>
              </p:cNvPr>
              <p:cNvSpPr txBox="1"/>
              <p:nvPr/>
            </p:nvSpPr>
            <p:spPr>
              <a:xfrm>
                <a:off x="6531051" y="5817972"/>
                <a:ext cx="876300" cy="68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20-22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23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24</a:t>
                </a: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F6B34D4-57BD-ED31-C2CE-74D3F65919B9}"/>
                </a:ext>
              </a:extLst>
            </p:cNvPr>
            <p:cNvCxnSpPr>
              <a:cxnSpLocks/>
            </p:cNvCxnSpPr>
            <p:nvPr/>
          </p:nvCxnSpPr>
          <p:spPr>
            <a:xfrm>
              <a:off x="3761173" y="5722700"/>
              <a:ext cx="0" cy="7606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L-Shape 68">
            <a:extLst>
              <a:ext uri="{FF2B5EF4-FFF2-40B4-BE49-F238E27FC236}">
                <a16:creationId xmlns:a16="http://schemas.microsoft.com/office/drawing/2014/main" id="{AC431EC5-6C35-2090-AE9A-D47541D23DCD}"/>
              </a:ext>
            </a:extLst>
          </p:cNvPr>
          <p:cNvSpPr/>
          <p:nvPr/>
        </p:nvSpPr>
        <p:spPr>
          <a:xfrm rot="5400000">
            <a:off x="311389" y="5666261"/>
            <a:ext cx="280364" cy="258103"/>
          </a:xfrm>
          <a:prstGeom prst="corner">
            <a:avLst/>
          </a:prstGeom>
          <a:solidFill>
            <a:srgbClr val="5986B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2B09D8-CAAE-E4AB-C2A7-3FD4A2F9C7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063" y="958589"/>
            <a:ext cx="1677731" cy="653703"/>
          </a:xfrm>
          <a:prstGeom prst="rect">
            <a:avLst/>
          </a:prstGeom>
        </p:spPr>
      </p:pic>
      <p:pic>
        <p:nvPicPr>
          <p:cNvPr id="5" name="Picture 4" descr="A room with a stage and a large screen&#10;&#10;Description automatically generated with medium confidence">
            <a:extLst>
              <a:ext uri="{FF2B5EF4-FFF2-40B4-BE49-F238E27FC236}">
                <a16:creationId xmlns:a16="http://schemas.microsoft.com/office/drawing/2014/main" id="{889DAFCC-AFFD-B37A-4912-255788598E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6631"/>
            <a:ext cx="12192000" cy="55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8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9F076D2-F634-171A-90E1-6342116AEB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257" y="6099981"/>
            <a:ext cx="918977" cy="7658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076A9A-3FCF-EF4F-A015-AEB8E93363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845" y="6102105"/>
            <a:ext cx="916428" cy="7636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320F38-9014-2E30-DB23-A1727FFE16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790" y="6096331"/>
            <a:ext cx="923357" cy="7694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5A612D-3434-26AD-5AD8-F3179F9D68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56" y="6096331"/>
            <a:ext cx="923357" cy="7694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6289F8-8DF6-9047-1ECF-6675E9441F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99" y="6096331"/>
            <a:ext cx="923357" cy="7694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A89BB2C-41D4-A309-CDE1-E7BECACB44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740" y="6099981"/>
            <a:ext cx="918977" cy="7658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24AB101-2327-6034-D093-A6810B8625D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867" y="6093083"/>
            <a:ext cx="927254" cy="7727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D82CBA-4198-7154-A3E2-C046C28DC5F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528" y="6099980"/>
            <a:ext cx="918978" cy="765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8B92B62-0917-AB85-BE07-981FE255BF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484" y="6094435"/>
            <a:ext cx="925631" cy="7713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3BFD842-C5A6-72CA-CCE3-C7F4AA4D826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92" y="6099981"/>
            <a:ext cx="918977" cy="765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679D9D-1841-2B4A-4A1A-929FC9448A3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405"/>
            <a:ext cx="1230798" cy="278901"/>
          </a:xfrm>
          <a:prstGeom prst="rect">
            <a:avLst/>
          </a:prstGeom>
        </p:spPr>
      </p:pic>
      <p:pic>
        <p:nvPicPr>
          <p:cNvPr id="7" name="Picture 6" descr="A picture containing text, floor, indoor, several&#10;&#10;Description automatically generated">
            <a:extLst>
              <a:ext uri="{FF2B5EF4-FFF2-40B4-BE49-F238E27FC236}">
                <a16:creationId xmlns:a16="http://schemas.microsoft.com/office/drawing/2014/main" id="{70E7C4DA-1EDB-57A0-5E49-12C355960C5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196" y="3794665"/>
            <a:ext cx="3444698" cy="1883151"/>
          </a:xfrm>
          <a:prstGeom prst="rect">
            <a:avLst/>
          </a:prstGeom>
        </p:spPr>
      </p:pic>
      <p:pic>
        <p:nvPicPr>
          <p:cNvPr id="11" name="Picture 10" descr="A picture containing floor, indoor, building, room&#10;&#10;Description automatically generated">
            <a:extLst>
              <a:ext uri="{FF2B5EF4-FFF2-40B4-BE49-F238E27FC236}">
                <a16:creationId xmlns:a16="http://schemas.microsoft.com/office/drawing/2014/main" id="{ACF46D2A-EC35-A251-0599-D72CD3A70DD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53142" y="2837849"/>
            <a:ext cx="2833338" cy="2839184"/>
          </a:xfrm>
          <a:prstGeom prst="rect">
            <a:avLst/>
          </a:prstGeom>
        </p:spPr>
      </p:pic>
      <p:pic>
        <p:nvPicPr>
          <p:cNvPr id="12" name="Picture 11" descr="A picture containing indoor, window, floor&#10;&#10;Description automatically generated">
            <a:extLst>
              <a:ext uri="{FF2B5EF4-FFF2-40B4-BE49-F238E27FC236}">
                <a16:creationId xmlns:a16="http://schemas.microsoft.com/office/drawing/2014/main" id="{C655E4B0-AB57-E9BE-4DE6-B209FF7373C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197" y="280146"/>
            <a:ext cx="3444698" cy="3099490"/>
          </a:xfrm>
          <a:prstGeom prst="rect">
            <a:avLst/>
          </a:prstGeom>
        </p:spPr>
      </p:pic>
      <p:pic>
        <p:nvPicPr>
          <p:cNvPr id="4" name="Picture 3" descr="A picture containing building, step&#10;&#10;Description automatically generated">
            <a:extLst>
              <a:ext uri="{FF2B5EF4-FFF2-40B4-BE49-F238E27FC236}">
                <a16:creationId xmlns:a16="http://schemas.microsoft.com/office/drawing/2014/main" id="{03E501EB-9C49-CD74-74DB-914D14F9350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6"/>
          <a:stretch/>
        </p:blipFill>
        <p:spPr>
          <a:xfrm>
            <a:off x="453142" y="294133"/>
            <a:ext cx="2821788" cy="213809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776393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8893230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#613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1006039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#614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1207996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57003"/>
            <a:ext cx="3884809" cy="2369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</a:rPr>
              <a:t>Rich, dynamic and dimensional designs representing historical metals.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Aged metal designs.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Exceptional quality, made in Japan.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Printed on aluminum for consistency and durability.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Some designs suitable for exterior use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(requires exterior backer).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 sheet size.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D6699F-62DC-552B-C306-22AA6DA60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Architectural Metals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hlinkClick r:id="rId17"/>
            <a:extLst>
              <a:ext uri="{FF2B5EF4-FFF2-40B4-BE49-F238E27FC236}">
                <a16:creationId xmlns:a16="http://schemas.microsoft.com/office/drawing/2014/main" id="{FF5C00C3-0141-75D5-3D4A-FA4CAA8EE57C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8A6DB5-CEF7-EF06-E184-58D859599186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36E0A9-C123-0BF5-289E-0A7AB8992D2A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EF2A15-F165-CF7B-2155-ECCF01C4546A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#600 </a:t>
              </a: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  <a:endParaRPr lang="en-US" sz="16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5B1A3D-3D1B-3029-0E81-6E0CBD2F56F6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29" name="Arrow: Chevron 22">
              <a:hlinkClick r:id="rId18"/>
              <a:extLst>
                <a:ext uri="{FF2B5EF4-FFF2-40B4-BE49-F238E27FC236}">
                  <a16:creationId xmlns:a16="http://schemas.microsoft.com/office/drawing/2014/main" id="{0AB92140-D184-3A67-999C-94E54C3D2079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Arrow: Chevron 23">
              <a:hlinkClick r:id="rId17"/>
              <a:extLst>
                <a:ext uri="{FF2B5EF4-FFF2-40B4-BE49-F238E27FC236}">
                  <a16:creationId xmlns:a16="http://schemas.microsoft.com/office/drawing/2014/main" id="{23200F18-85C1-9B3B-AA38-52E58DAA20D3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24">
              <a:hlinkClick r:id="rId19"/>
              <a:extLst>
                <a:ext uri="{FF2B5EF4-FFF2-40B4-BE49-F238E27FC236}">
                  <a16:creationId xmlns:a16="http://schemas.microsoft.com/office/drawing/2014/main" id="{087A0B08-78F1-748B-985C-ADEC0E8A38DB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42BC113-BFF2-88AD-64AE-B712C24C883C}"/>
              </a:ext>
            </a:extLst>
          </p:cNvPr>
          <p:cNvSpPr txBox="1"/>
          <p:nvPr/>
        </p:nvSpPr>
        <p:spPr>
          <a:xfrm>
            <a:off x="0" y="6550223"/>
            <a:ext cx="402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6A23AA-3DA4-FEF3-63E8-B9277EE76035}"/>
              </a:ext>
            </a:extLst>
          </p:cNvPr>
          <p:cNvSpPr txBox="1"/>
          <p:nvPr/>
        </p:nvSpPr>
        <p:spPr>
          <a:xfrm>
            <a:off x="374352" y="5842660"/>
            <a:ext cx="1266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Helvetica Oblique" pitchFamily="2" charset="0"/>
              </a:rPr>
              <a:t>*Not all designs shown</a:t>
            </a:r>
          </a:p>
        </p:txBody>
      </p:sp>
    </p:spTree>
    <p:extLst>
      <p:ext uri="{BB962C8B-B14F-4D97-AF65-F5344CB8AC3E}">
        <p14:creationId xmlns:p14="http://schemas.microsoft.com/office/powerpoint/2010/main" val="119746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F73C42B-4980-C0F0-34C6-EEF4983E44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507" y="6097426"/>
            <a:ext cx="943660" cy="786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75D360-88F0-4F3B-EB16-F1EA8E0EBC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556" y="6097426"/>
            <a:ext cx="943660" cy="786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BC8D9E-23F1-F51E-DFF5-B0D05A719E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7801" y="6097426"/>
            <a:ext cx="943660" cy="786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CB8186-BA56-25CC-1C95-B2D9970E58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797" y="6097426"/>
            <a:ext cx="943662" cy="7863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0B2D32-6253-FAFC-03DA-631BBE97D7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876" y="6097426"/>
            <a:ext cx="943660" cy="786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F62F0D-CFE0-CEB3-0C50-01F0983498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617" y="6097426"/>
            <a:ext cx="943661" cy="786384"/>
          </a:xfrm>
          <a:prstGeom prst="rect">
            <a:avLst/>
          </a:prstGeom>
        </p:spPr>
      </p:pic>
      <p:pic>
        <p:nvPicPr>
          <p:cNvPr id="34" name="Picture 33" descr="A picture containing outdoor&#10;&#10;Description automatically generated">
            <a:extLst>
              <a:ext uri="{FF2B5EF4-FFF2-40B4-BE49-F238E27FC236}">
                <a16:creationId xmlns:a16="http://schemas.microsoft.com/office/drawing/2014/main" id="{F4E28622-D75D-090B-7051-8CBC5A0640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95" y="6097426"/>
            <a:ext cx="943661" cy="786384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8C38530C-B0CC-E0F9-9EFF-E427DCED02D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25" y="6097426"/>
            <a:ext cx="943661" cy="786384"/>
          </a:xfrm>
          <a:prstGeom prst="rect">
            <a:avLst/>
          </a:prstGeom>
        </p:spPr>
      </p:pic>
      <p:pic>
        <p:nvPicPr>
          <p:cNvPr id="36" name="Picture 35" descr="A picture containing outdoor&#10;&#10;Description automatically generated">
            <a:extLst>
              <a:ext uri="{FF2B5EF4-FFF2-40B4-BE49-F238E27FC236}">
                <a16:creationId xmlns:a16="http://schemas.microsoft.com/office/drawing/2014/main" id="{1B83DD53-8B09-BACE-EA1A-580561AFC63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155" y="6097426"/>
            <a:ext cx="943661" cy="786384"/>
          </a:xfrm>
          <a:prstGeom prst="rect">
            <a:avLst/>
          </a:prstGeom>
        </p:spPr>
      </p:pic>
      <p:pic>
        <p:nvPicPr>
          <p:cNvPr id="37" name="Picture 36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6A224A5C-B410-53E4-830F-767614387A2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386" y="6097426"/>
            <a:ext cx="943662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6DAD39-2287-9095-3957-6BE867CDE4C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pic>
        <p:nvPicPr>
          <p:cNvPr id="11" name="Picture 10" descr="A picture containing wall, floor, indoor, dining table&#10;&#10;Description automatically generated">
            <a:extLst>
              <a:ext uri="{FF2B5EF4-FFF2-40B4-BE49-F238E27FC236}">
                <a16:creationId xmlns:a16="http://schemas.microsoft.com/office/drawing/2014/main" id="{2EB52402-71D4-A1CB-C1B9-0500590A879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827" y="2929672"/>
            <a:ext cx="3444698" cy="2740588"/>
          </a:xfrm>
          <a:prstGeom prst="rect">
            <a:avLst/>
          </a:prstGeom>
        </p:spPr>
      </p:pic>
      <p:pic>
        <p:nvPicPr>
          <p:cNvPr id="12" name="Picture 11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70BFAFE-018B-C75C-B859-62EC67B99D1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23" y="3791420"/>
            <a:ext cx="2821788" cy="1878840"/>
          </a:xfrm>
          <a:prstGeom prst="rect">
            <a:avLst/>
          </a:prstGeom>
        </p:spPr>
      </p:pic>
      <p:pic>
        <p:nvPicPr>
          <p:cNvPr id="13" name="Picture 12" descr="A picture containing floor, indoor, kitchen&#10;&#10;Description automatically generated">
            <a:extLst>
              <a:ext uri="{FF2B5EF4-FFF2-40B4-BE49-F238E27FC236}">
                <a16:creationId xmlns:a16="http://schemas.microsoft.com/office/drawing/2014/main" id="{A19ACC27-7CBD-F363-8717-358C2F44159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827" y="280928"/>
            <a:ext cx="3447347" cy="2293209"/>
          </a:xfrm>
          <a:prstGeom prst="rect">
            <a:avLst/>
          </a:prstGeom>
        </p:spPr>
      </p:pic>
      <p:pic>
        <p:nvPicPr>
          <p:cNvPr id="16" name="Picture 15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2136DCF2-2B88-98EA-BF13-4657C639FDD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23" y="280928"/>
            <a:ext cx="2821788" cy="314807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#703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#706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776393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#717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8893230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#719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1006039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#721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1207996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#724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57246"/>
            <a:ext cx="3688985" cy="266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</a:rPr>
              <a:t>Part of </a:t>
            </a:r>
            <a:r>
              <a:rPr lang="en-US" sz="1200" dirty="0" err="1">
                <a:latin typeface="Helvetica" pitchFamily="2" charset="0"/>
              </a:rPr>
              <a:t>Chemetal’s</a:t>
            </a:r>
            <a:r>
              <a:rPr lang="en-US" sz="1200" dirty="0">
                <a:latin typeface="Helvetica" pitchFamily="2" charset="0"/>
              </a:rPr>
              <a:t> Classic Metals, HPL Classics are popular and functional metal laminates.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</a:b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Thin metal surface means lightweight materials, making installation easier for those familiar with laminate fabrication.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High pressure laminate (HPL) backer.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European quality, made in Germany.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Aluminum, copper, brass, bronze, stainless.</a:t>
            </a:r>
          </a:p>
          <a:p>
            <a:pPr>
              <a:lnSpc>
                <a:spcPct val="120000"/>
              </a:lnSpc>
            </a:pPr>
            <a:endParaRPr lang="en-US" sz="400" dirty="0">
              <a:solidFill>
                <a:schemeClr val="bg1">
                  <a:lumMod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 10’ sheet sizes.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7B29D08-D6B2-CA71-8FD8-2DC81D257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HPL Classics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9" name="TextBox 18">
            <a:hlinkClick r:id="rId17"/>
            <a:extLst>
              <a:ext uri="{FF2B5EF4-FFF2-40B4-BE49-F238E27FC236}">
                <a16:creationId xmlns:a16="http://schemas.microsoft.com/office/drawing/2014/main" id="{20E184DE-864B-6C8C-E0EE-B4D316C542DD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DB55F6-5AE4-58D7-14ED-1F9F35E40CD4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AA5C05-C3EC-9EAF-BAB6-8B12F821CDFF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934F6D-BC5E-8E8C-4CE2-6D963C70A683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#700 </a:t>
              </a: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  <a:endParaRPr lang="en-US" sz="16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D723AE-390B-5460-6E9D-A0B85DCD423C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24" name="Arrow: Chevron 22">
              <a:hlinkClick r:id="rId18"/>
              <a:extLst>
                <a:ext uri="{FF2B5EF4-FFF2-40B4-BE49-F238E27FC236}">
                  <a16:creationId xmlns:a16="http://schemas.microsoft.com/office/drawing/2014/main" id="{0C51FC3B-020F-5FEF-A6CD-40C9B0DE8E10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Arrow: Chevron 23">
              <a:hlinkClick r:id="rId17"/>
              <a:extLst>
                <a:ext uri="{FF2B5EF4-FFF2-40B4-BE49-F238E27FC236}">
                  <a16:creationId xmlns:a16="http://schemas.microsoft.com/office/drawing/2014/main" id="{67DD5D6D-8676-D005-0073-2DE0B9029D6C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Arrow: Chevron 24">
              <a:hlinkClick r:id="rId19"/>
              <a:extLst>
                <a:ext uri="{FF2B5EF4-FFF2-40B4-BE49-F238E27FC236}">
                  <a16:creationId xmlns:a16="http://schemas.microsoft.com/office/drawing/2014/main" id="{82B641DE-6F77-AD68-6EE6-0FB8AB710506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AA36C9F-9196-3A36-0588-74B5DF9790F4}"/>
              </a:ext>
            </a:extLst>
          </p:cNvPr>
          <p:cNvSpPr txBox="1"/>
          <p:nvPr/>
        </p:nvSpPr>
        <p:spPr>
          <a:xfrm>
            <a:off x="0" y="6550223"/>
            <a:ext cx="374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20734-4AF2-12FC-CCD7-9BCA5508D4DA}"/>
              </a:ext>
            </a:extLst>
          </p:cNvPr>
          <p:cNvSpPr txBox="1"/>
          <p:nvPr/>
        </p:nvSpPr>
        <p:spPr>
          <a:xfrm>
            <a:off x="374352" y="5842660"/>
            <a:ext cx="1266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Helvetica Oblique" pitchFamily="2" charset="0"/>
              </a:rPr>
              <a:t>*Not all designs shown</a:t>
            </a:r>
          </a:p>
        </p:txBody>
      </p:sp>
    </p:spTree>
    <p:extLst>
      <p:ext uri="{BB962C8B-B14F-4D97-AF65-F5344CB8AC3E}">
        <p14:creationId xmlns:p14="http://schemas.microsoft.com/office/powerpoint/2010/main" val="200460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8BBB76A4-A0E9-20C8-D695-2524B6A6C5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450" y="6080864"/>
            <a:ext cx="932563" cy="7771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107DC4-71C5-2442-7ACE-F107F35894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516" y="6082948"/>
            <a:ext cx="930062" cy="775052"/>
          </a:xfrm>
          <a:prstGeom prst="rect">
            <a:avLst/>
          </a:prstGeom>
        </p:spPr>
      </p:pic>
      <p:pic>
        <p:nvPicPr>
          <p:cNvPr id="25" name="Picture 24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236C735E-722B-A878-EB66-D8B692068E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738" y="6082948"/>
            <a:ext cx="930062" cy="775052"/>
          </a:xfrm>
          <a:prstGeom prst="rect">
            <a:avLst/>
          </a:prstGeom>
        </p:spPr>
      </p:pic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42E86BF3-6DA9-BBB9-FBB7-A018D9AA70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939" y="6082948"/>
            <a:ext cx="930062" cy="7750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DD57BF-189A-8FF4-5F09-D9D2F2E53E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661" y="6085032"/>
            <a:ext cx="927562" cy="772968"/>
          </a:xfrm>
          <a:prstGeom prst="rect">
            <a:avLst/>
          </a:prstGeom>
        </p:spPr>
      </p:pic>
      <p:pic>
        <p:nvPicPr>
          <p:cNvPr id="30" name="Picture 29" descr="Background pattern&#10;&#10;Description automatically generated">
            <a:extLst>
              <a:ext uri="{FF2B5EF4-FFF2-40B4-BE49-F238E27FC236}">
                <a16:creationId xmlns:a16="http://schemas.microsoft.com/office/drawing/2014/main" id="{BF9BF6CF-38D4-627A-2AB6-A21E83B110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88" y="6085036"/>
            <a:ext cx="927557" cy="772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0AD4DC-1A0F-974F-3C97-C761358588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2"/>
            <a:ext cx="1230798" cy="278901"/>
          </a:xfrm>
          <a:prstGeom prst="rect">
            <a:avLst/>
          </a:prstGeom>
        </p:spPr>
      </p:pic>
      <p:pic>
        <p:nvPicPr>
          <p:cNvPr id="5" name="Picture 4" descr="A picture containing indoor, subway&#10;&#10;Description automatically generated">
            <a:extLst>
              <a:ext uri="{FF2B5EF4-FFF2-40B4-BE49-F238E27FC236}">
                <a16:creationId xmlns:a16="http://schemas.microsoft.com/office/drawing/2014/main" id="{C11A4921-E504-38D5-0EC4-C6AD5DBBE8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294" y="3424472"/>
            <a:ext cx="2795186" cy="2241261"/>
          </a:xfrm>
          <a:prstGeom prst="rect">
            <a:avLst/>
          </a:prstGeom>
        </p:spPr>
      </p:pic>
      <p:pic>
        <p:nvPicPr>
          <p:cNvPr id="9" name="Picture 8" descr="A picture containing text, indoor, ceiling, dining&#10;&#10;Description automatically generated">
            <a:extLst>
              <a:ext uri="{FF2B5EF4-FFF2-40B4-BE49-F238E27FC236}">
                <a16:creationId xmlns:a16="http://schemas.microsoft.com/office/drawing/2014/main" id="{B8281734-2363-6571-D1ED-24C4BD93B0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2359" y="315264"/>
            <a:ext cx="3431534" cy="1848974"/>
          </a:xfrm>
          <a:prstGeom prst="rect">
            <a:avLst/>
          </a:prstGeom>
        </p:spPr>
      </p:pic>
      <p:pic>
        <p:nvPicPr>
          <p:cNvPr id="11" name="Picture 10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657DA344-5384-D47D-ED4C-2B4A7E91BD1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1"/>
          <a:stretch/>
        </p:blipFill>
        <p:spPr>
          <a:xfrm>
            <a:off x="3649196" y="2578607"/>
            <a:ext cx="3444698" cy="3091653"/>
          </a:xfrm>
          <a:prstGeom prst="rect">
            <a:avLst/>
          </a:prstGeom>
        </p:spPr>
      </p:pic>
      <p:pic>
        <p:nvPicPr>
          <p:cNvPr id="12" name="Picture 11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48D4A4FC-FB9E-A940-F041-10C7EC1E7C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88" y="315263"/>
            <a:ext cx="2824092" cy="269936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#803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#814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55265"/>
            <a:ext cx="4151509" cy="199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</a:rPr>
              <a:t>Part of </a:t>
            </a:r>
            <a:r>
              <a:rPr lang="en-US" sz="1200" dirty="0" err="1">
                <a:latin typeface="Helvetica" pitchFamily="2" charset="0"/>
              </a:rPr>
              <a:t>Chemetal’s</a:t>
            </a:r>
            <a:r>
              <a:rPr lang="en-US" sz="1200" dirty="0">
                <a:latin typeface="Helvetica" pitchFamily="2" charset="0"/>
              </a:rPr>
              <a:t> Classic Metals, Traditional 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Classics are exceptionally rich metals with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luxurious visual depth and durability.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Chrome-plated brass along with solid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brass designs.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Added low pressure laminate backer option.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2-foot width, standard lengths (8’ and 10’).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73E2F3-F39B-8E7E-3EA3-D1D67D21E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Traditional Classics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TextBox 9">
            <a:hlinkClick r:id="rId13"/>
            <a:extLst>
              <a:ext uri="{FF2B5EF4-FFF2-40B4-BE49-F238E27FC236}">
                <a16:creationId xmlns:a16="http://schemas.microsoft.com/office/drawing/2014/main" id="{C999B903-A13D-4A01-2D94-0D1B2F445A32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F7EA13-30D0-0B2C-43E8-AB62FDAF7C5E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A197AB-4223-F00F-4A14-F31F89C0E80C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3EA6FF-B773-1C20-F0DA-906946E477EF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#800 </a:t>
              </a: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  <a:endParaRPr lang="en-US" sz="16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1003B2-CCCE-9A04-8D91-93851D636BDD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18" name="Arrow: Chevron 22">
              <a:hlinkClick r:id="rId14"/>
              <a:extLst>
                <a:ext uri="{FF2B5EF4-FFF2-40B4-BE49-F238E27FC236}">
                  <a16:creationId xmlns:a16="http://schemas.microsoft.com/office/drawing/2014/main" id="{EDDCA13A-72D4-E8BA-B030-67C880F08E27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Arrow: Chevron 23">
              <a:hlinkClick r:id="rId13"/>
              <a:extLst>
                <a:ext uri="{FF2B5EF4-FFF2-40B4-BE49-F238E27FC236}">
                  <a16:creationId xmlns:a16="http://schemas.microsoft.com/office/drawing/2014/main" id="{4EC7CAF7-18EA-973F-E45C-F6AAE32E4AAF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24">
              <a:hlinkClick r:id="rId15"/>
              <a:extLst>
                <a:ext uri="{FF2B5EF4-FFF2-40B4-BE49-F238E27FC236}">
                  <a16:creationId xmlns:a16="http://schemas.microsoft.com/office/drawing/2014/main" id="{731132A7-716B-974D-EB79-873D842AADA3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ECB9A3-1179-5773-C739-DF339FDA498E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7043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outdoor&#10;&#10;Description automatically generated">
            <a:extLst>
              <a:ext uri="{FF2B5EF4-FFF2-40B4-BE49-F238E27FC236}">
                <a16:creationId xmlns:a16="http://schemas.microsoft.com/office/drawing/2014/main" id="{1AFBDC51-C0A3-42BA-B4F4-598B8EB476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95" y="6084225"/>
            <a:ext cx="927557" cy="772964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E2A14688-256D-9EB3-BBFC-9A09705600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25" y="6084224"/>
            <a:ext cx="927558" cy="772965"/>
          </a:xfrm>
          <a:prstGeom prst="rect">
            <a:avLst/>
          </a:prstGeom>
        </p:spPr>
      </p:pic>
      <p:pic>
        <p:nvPicPr>
          <p:cNvPr id="21" name="Picture 20" descr="A picture containing outdoor&#10;&#10;Description automatically generated">
            <a:extLst>
              <a:ext uri="{FF2B5EF4-FFF2-40B4-BE49-F238E27FC236}">
                <a16:creationId xmlns:a16="http://schemas.microsoft.com/office/drawing/2014/main" id="{4495061D-0616-FC2D-9329-53E0A62AD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155" y="6084223"/>
            <a:ext cx="927559" cy="772966"/>
          </a:xfrm>
          <a:prstGeom prst="rect">
            <a:avLst/>
          </a:prstGeom>
        </p:spPr>
      </p:pic>
      <p:pic>
        <p:nvPicPr>
          <p:cNvPr id="22" name="Picture 21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5B32C2F3-57C8-672D-249C-FF07B4D35D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387" y="6084224"/>
            <a:ext cx="927559" cy="772965"/>
          </a:xfrm>
          <a:prstGeom prst="rect">
            <a:avLst/>
          </a:prstGeom>
        </p:spPr>
      </p:pic>
      <p:pic>
        <p:nvPicPr>
          <p:cNvPr id="23" name="Picture 22" descr="A close up of a wood surface&#10;&#10;Description automatically generated with medium confidence">
            <a:extLst>
              <a:ext uri="{FF2B5EF4-FFF2-40B4-BE49-F238E27FC236}">
                <a16:creationId xmlns:a16="http://schemas.microsoft.com/office/drawing/2014/main" id="{CC15F011-8F51-BB60-B999-7CEB3E5235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618" y="6084223"/>
            <a:ext cx="927559" cy="772966"/>
          </a:xfrm>
          <a:prstGeom prst="rect">
            <a:avLst/>
          </a:prstGeom>
        </p:spPr>
      </p:pic>
      <p:pic>
        <p:nvPicPr>
          <p:cNvPr id="24" name="Picture 23" descr="A picture containing dark&#10;&#10;Description automatically generated">
            <a:extLst>
              <a:ext uri="{FF2B5EF4-FFF2-40B4-BE49-F238E27FC236}">
                <a16:creationId xmlns:a16="http://schemas.microsoft.com/office/drawing/2014/main" id="{EB24E054-169D-9407-1969-5548B209C0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851" y="6084222"/>
            <a:ext cx="927560" cy="772967"/>
          </a:xfrm>
          <a:prstGeom prst="rect">
            <a:avLst/>
          </a:prstGeom>
        </p:spPr>
      </p:pic>
      <p:pic>
        <p:nvPicPr>
          <p:cNvPr id="26" name="Picture 25" descr="A picture containing outdoor&#10;&#10;Description automatically generated">
            <a:extLst>
              <a:ext uri="{FF2B5EF4-FFF2-40B4-BE49-F238E27FC236}">
                <a16:creationId xmlns:a16="http://schemas.microsoft.com/office/drawing/2014/main" id="{048B4725-8F53-B416-4475-7E0EFB4FA36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082" y="6084222"/>
            <a:ext cx="927561" cy="772967"/>
          </a:xfrm>
          <a:prstGeom prst="rect">
            <a:avLst/>
          </a:prstGeom>
        </p:spPr>
      </p:pic>
      <p:pic>
        <p:nvPicPr>
          <p:cNvPr id="27" name="Picture 26" descr="A picture containing outdoor&#10;&#10;Description automatically generated">
            <a:extLst>
              <a:ext uri="{FF2B5EF4-FFF2-40B4-BE49-F238E27FC236}">
                <a16:creationId xmlns:a16="http://schemas.microsoft.com/office/drawing/2014/main" id="{DC8D9909-F24E-3461-9F4D-AE9FA1B70C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313" y="6084221"/>
            <a:ext cx="927562" cy="772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D9E929-D84C-4F15-57DE-C239383F3CF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545" y="6084224"/>
            <a:ext cx="927558" cy="7729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6288CF-33D3-400A-FEB5-DFF68B3DCC5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773" y="6083412"/>
            <a:ext cx="928532" cy="773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12BCE5-EFDF-D21F-39E1-18021FBA7AD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2"/>
            <a:ext cx="1230798" cy="278901"/>
          </a:xfrm>
          <a:prstGeom prst="rect">
            <a:avLst/>
          </a:prstGeom>
        </p:spPr>
      </p:pic>
      <p:pic>
        <p:nvPicPr>
          <p:cNvPr id="3" name="Picture 2" descr="A picture containing indoor, floor, ceiling, wood&#10;&#10;Description automatically generated">
            <a:extLst>
              <a:ext uri="{FF2B5EF4-FFF2-40B4-BE49-F238E27FC236}">
                <a16:creationId xmlns:a16="http://schemas.microsoft.com/office/drawing/2014/main" id="{6C9045A5-98E4-A76B-E734-63E05DE373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60444" y="2316291"/>
            <a:ext cx="2821788" cy="3349443"/>
          </a:xfrm>
          <a:prstGeom prst="rect">
            <a:avLst/>
          </a:prstGeom>
        </p:spPr>
      </p:pic>
      <p:pic>
        <p:nvPicPr>
          <p:cNvPr id="5" name="Picture 4" descr="A picture containing floor, indoor, area, furniture&#10;&#10;Description automatically generated">
            <a:extLst>
              <a:ext uri="{FF2B5EF4-FFF2-40B4-BE49-F238E27FC236}">
                <a16:creationId xmlns:a16="http://schemas.microsoft.com/office/drawing/2014/main" id="{71E9BE58-5C85-B0EB-1B5F-83C9A67E815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4948" y="3528752"/>
            <a:ext cx="3444698" cy="2136982"/>
          </a:xfrm>
          <a:prstGeom prst="rect">
            <a:avLst/>
          </a:prstGeom>
        </p:spPr>
      </p:pic>
      <p:pic>
        <p:nvPicPr>
          <p:cNvPr id="11" name="Picture 10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42205E17-F44E-71D3-3BF0-CFEB05EB45A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444" y="312809"/>
            <a:ext cx="2821788" cy="1677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2850A0-7EF6-D8BA-7345-9FF8D47A1F3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700" y="312808"/>
            <a:ext cx="3444698" cy="290372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776393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8893230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1006039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1207996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41503"/>
            <a:ext cx="3688985" cy="310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</a:rPr>
              <a:t>Part of </a:t>
            </a:r>
            <a:r>
              <a:rPr lang="en-US" sz="1200" dirty="0" err="1">
                <a:latin typeface="Helvetica" pitchFamily="2" charset="0"/>
              </a:rPr>
              <a:t>Chemetal’s</a:t>
            </a:r>
            <a:r>
              <a:rPr lang="en-US" sz="1200" dirty="0">
                <a:latin typeface="Helvetica" pitchFamily="2" charset="0"/>
              </a:rPr>
              <a:t> Classic Metals, Anodized Classics create the look of any metal in durable, affordable and easy to fabricate aluminum.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Huge selection of 24 designs.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Anodizing process creates protective coating and allows color to be added to metal surfaces.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Polished, satin, brushed options.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Made in USA.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Added low pressure laminate backer option.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 10’, and custom sheet sizes.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364A79-6AB3-4D6C-DF07-70085DCEE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Anodized Classics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TextBox 5">
            <a:hlinkClick r:id="rId17"/>
            <a:extLst>
              <a:ext uri="{FF2B5EF4-FFF2-40B4-BE49-F238E27FC236}">
                <a16:creationId xmlns:a16="http://schemas.microsoft.com/office/drawing/2014/main" id="{93EDC550-32DD-2F5E-254F-03E8E4891996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C3184A-8781-EBCE-6EBC-92B412668649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AC7BC4-675D-3480-F9AB-1EB3D757CF63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38491-B810-F9D4-4FD9-2792B288C588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#900 </a:t>
              </a: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  <a:endParaRPr lang="en-US" sz="16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56E8BD-EF01-2A19-914E-898F306FD5DD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14" name="Arrow: Chevron 22">
              <a:hlinkClick r:id="rId18"/>
              <a:extLst>
                <a:ext uri="{FF2B5EF4-FFF2-40B4-BE49-F238E27FC236}">
                  <a16:creationId xmlns:a16="http://schemas.microsoft.com/office/drawing/2014/main" id="{9CBCDD02-1F8B-03E5-839F-4A96CCE6490D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23">
              <a:hlinkClick r:id="rId19"/>
              <a:extLst>
                <a:ext uri="{FF2B5EF4-FFF2-40B4-BE49-F238E27FC236}">
                  <a16:creationId xmlns:a16="http://schemas.microsoft.com/office/drawing/2014/main" id="{964FB2C7-BEBA-2D3A-DF5A-75ABE2890502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24">
              <a:hlinkClick r:id="rId17"/>
              <a:extLst>
                <a:ext uri="{FF2B5EF4-FFF2-40B4-BE49-F238E27FC236}">
                  <a16:creationId xmlns:a16="http://schemas.microsoft.com/office/drawing/2014/main" id="{00A5D5D5-4621-8DF4-1D4E-63F6DE1D1B33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FD5967-6C33-D536-1BE9-20C30FB909FC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87D8B-EEFE-A365-E6B2-69870A8BFCAE}"/>
              </a:ext>
            </a:extLst>
          </p:cNvPr>
          <p:cNvSpPr txBox="1"/>
          <p:nvPr/>
        </p:nvSpPr>
        <p:spPr>
          <a:xfrm>
            <a:off x="374352" y="5842660"/>
            <a:ext cx="1266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Helvetica Oblique" pitchFamily="2" charset="0"/>
              </a:rPr>
              <a:t>*Not all designs shown</a:t>
            </a:r>
          </a:p>
        </p:txBody>
      </p:sp>
    </p:spTree>
    <p:extLst>
      <p:ext uri="{BB962C8B-B14F-4D97-AF65-F5344CB8AC3E}">
        <p14:creationId xmlns:p14="http://schemas.microsoft.com/office/powerpoint/2010/main" val="368788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5096234-56D6-0A46-5A93-6E32B90709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56" y="6078043"/>
            <a:ext cx="943661" cy="7863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15E89D-188F-7D2C-D0E6-E97A721213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525" y="6080595"/>
            <a:ext cx="943661" cy="786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4B33EDC-1A86-D4DD-BF3A-E3A8CA0792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237" y="6090650"/>
            <a:ext cx="943661" cy="7863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66AA1A-D5D1-FA22-7C7C-1244A4B52A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105" y="6085672"/>
            <a:ext cx="943661" cy="7863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6DFBE8D-1A29-F1B9-91AC-E039F2DC28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817" y="6085672"/>
            <a:ext cx="943661" cy="7863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4875B56-8F38-BBA2-7E66-A8881359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529" y="6085672"/>
            <a:ext cx="943661" cy="7863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FB1E2F6-64B4-668C-F464-830A5F3EBE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241" y="6085672"/>
            <a:ext cx="943661" cy="7863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A80957-C9BF-0AD7-26FA-541AC7860EB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953" y="6085672"/>
            <a:ext cx="943661" cy="7863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DE2C72F-954D-354D-84C4-8C04DB51835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301" y="6080595"/>
            <a:ext cx="943661" cy="786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B9E4421-F4E1-219A-B69F-AA073306857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946" y="6078043"/>
            <a:ext cx="943661" cy="786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AD086F0-3B41-6276-0D48-598CF6BE0CC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603"/>
            <a:ext cx="1230798" cy="278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1C39A-0303-B1E8-26DD-4F8A45E1BCB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90" y="2916936"/>
            <a:ext cx="3047156" cy="2775347"/>
          </a:xfrm>
          <a:prstGeom prst="rect">
            <a:avLst/>
          </a:prstGeom>
        </p:spPr>
      </p:pic>
      <p:pic>
        <p:nvPicPr>
          <p:cNvPr id="5" name="Picture 4" descr="A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4BEE1F07-3F03-C813-011A-77B693CE0DC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714" y="338936"/>
            <a:ext cx="3070825" cy="3309114"/>
          </a:xfrm>
          <a:prstGeom prst="rect">
            <a:avLst/>
          </a:prstGeom>
        </p:spPr>
      </p:pic>
      <p:pic>
        <p:nvPicPr>
          <p:cNvPr id="21" name="Picture 20" descr="A picture containing window, indoor, kitchen, appliance&#10;&#10;Description automatically generated">
            <a:extLst>
              <a:ext uri="{FF2B5EF4-FFF2-40B4-BE49-F238E27FC236}">
                <a16:creationId xmlns:a16="http://schemas.microsoft.com/office/drawing/2014/main" id="{0CE9CAF8-4F38-3587-FBD9-2BB6136A6A1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3"/>
          <a:stretch/>
        </p:blipFill>
        <p:spPr>
          <a:xfrm>
            <a:off x="438389" y="338082"/>
            <a:ext cx="3063357" cy="2186061"/>
          </a:xfrm>
          <a:prstGeom prst="rect">
            <a:avLst/>
          </a:prstGeom>
        </p:spPr>
      </p:pic>
      <p:pic>
        <p:nvPicPr>
          <p:cNvPr id="22" name="Picture 21" descr="A picture containing text, indoor, ceiling, counter&#10;&#10;Description automatically generated">
            <a:extLst>
              <a:ext uri="{FF2B5EF4-FFF2-40B4-BE49-F238E27FC236}">
                <a16:creationId xmlns:a16="http://schemas.microsoft.com/office/drawing/2014/main" id="{1174D5D4-BC50-AE4A-EF54-B2C66DCC53C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2"/>
          <a:stretch/>
        </p:blipFill>
        <p:spPr>
          <a:xfrm>
            <a:off x="4011714" y="4045412"/>
            <a:ext cx="3069963" cy="164485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677008" y="6084223"/>
            <a:ext cx="69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Factory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156373"/>
            <a:ext cx="3688985" cy="118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Large format designs are made in-house using embossing, brushing and other techniques. These dynamic designs are too big for our sample chains. Many custom options are possible with these Chemetal-produced designs.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5EA58E-D4EC-6501-1CF1-C2B41A8D6953}"/>
              </a:ext>
            </a:extLst>
          </p:cNvPr>
          <p:cNvSpPr txBox="1">
            <a:spLocks/>
          </p:cNvSpPr>
          <p:nvPr/>
        </p:nvSpPr>
        <p:spPr>
          <a:xfrm>
            <a:off x="7630860" y="3648246"/>
            <a:ext cx="3685866" cy="642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Tints</a:t>
            </a: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2C6E39-8CC0-622F-95B6-23916B1BAFAF}"/>
              </a:ext>
            </a:extLst>
          </p:cNvPr>
          <p:cNvSpPr txBox="1"/>
          <p:nvPr/>
        </p:nvSpPr>
        <p:spPr>
          <a:xfrm>
            <a:off x="7627741" y="4125252"/>
            <a:ext cx="3685866" cy="744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Tints are made on #400 and #500 Series deeply brushed aluminum designs. Standard and custom colors are added to the topcoat.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AB22B5-4BC3-9D2D-3F3C-F2F502D179C0}"/>
              </a:ext>
            </a:extLst>
          </p:cNvPr>
          <p:cNvSpPr txBox="1"/>
          <p:nvPr/>
        </p:nvSpPr>
        <p:spPr>
          <a:xfrm>
            <a:off x="3873591" y="6069190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Food Truck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9EC6D0-08DE-EABC-9B32-9437065FE291}"/>
              </a:ext>
            </a:extLst>
          </p:cNvPr>
          <p:cNvSpPr txBox="1"/>
          <p:nvPr/>
        </p:nvSpPr>
        <p:spPr>
          <a:xfrm>
            <a:off x="5028170" y="6079245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Majestic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EFA155-6F8C-A43C-3B02-56041419CB97}"/>
              </a:ext>
            </a:extLst>
          </p:cNvPr>
          <p:cNvSpPr txBox="1"/>
          <p:nvPr/>
        </p:nvSpPr>
        <p:spPr>
          <a:xfrm>
            <a:off x="6191949" y="6083059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err="1">
                <a:solidFill>
                  <a:schemeClr val="bg1"/>
                </a:solidFill>
              </a:rPr>
              <a:t>Waterworld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3046BF-6590-4211-779C-81DD6801CCB8}"/>
              </a:ext>
            </a:extLst>
          </p:cNvPr>
          <p:cNvSpPr txBox="1"/>
          <p:nvPr/>
        </p:nvSpPr>
        <p:spPr>
          <a:xfrm>
            <a:off x="2721799" y="6069190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Domes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D17A11-402E-262B-91BA-A19235EAE8B3}"/>
              </a:ext>
            </a:extLst>
          </p:cNvPr>
          <p:cNvSpPr txBox="1"/>
          <p:nvPr/>
        </p:nvSpPr>
        <p:spPr>
          <a:xfrm>
            <a:off x="1570007" y="6077982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Triangles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54D2DA-0927-60F9-14E3-94E7FF20E13F}"/>
              </a:ext>
            </a:extLst>
          </p:cNvPr>
          <p:cNvSpPr txBox="1"/>
          <p:nvPr/>
        </p:nvSpPr>
        <p:spPr>
          <a:xfrm>
            <a:off x="7334949" y="6083059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Chartreuse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50C7851-18DF-F6B0-5480-DDFEA8E53A53}"/>
              </a:ext>
            </a:extLst>
          </p:cNvPr>
          <p:cNvSpPr txBox="1"/>
          <p:nvPr/>
        </p:nvSpPr>
        <p:spPr>
          <a:xfrm>
            <a:off x="8495534" y="6074267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Cider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49C33D2-957A-5447-288F-57AF6956DCA3}"/>
              </a:ext>
            </a:extLst>
          </p:cNvPr>
          <p:cNvSpPr txBox="1"/>
          <p:nvPr/>
        </p:nvSpPr>
        <p:spPr>
          <a:xfrm>
            <a:off x="9647326" y="6074267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Real Red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4390E2-560A-BABF-2E8D-25A7D7F4F734}"/>
              </a:ext>
            </a:extLst>
          </p:cNvPr>
          <p:cNvSpPr txBox="1"/>
          <p:nvPr/>
        </p:nvSpPr>
        <p:spPr>
          <a:xfrm>
            <a:off x="10807910" y="6074267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Sky Blue</a:t>
            </a:r>
          </a:p>
        </p:txBody>
      </p:sp>
      <p:sp>
        <p:nvSpPr>
          <p:cNvPr id="9" name="TextBox 8">
            <a:hlinkClick r:id="rId17"/>
            <a:extLst>
              <a:ext uri="{FF2B5EF4-FFF2-40B4-BE49-F238E27FC236}">
                <a16:creationId xmlns:a16="http://schemas.microsoft.com/office/drawing/2014/main" id="{63DB14A3-39DD-7338-383C-FE9347AE9568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0B6CF2-38F8-682F-993D-59886C2ED9FC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11" name="Arrow: Chevron 22">
              <a:hlinkClick r:id="rId18"/>
              <a:extLst>
                <a:ext uri="{FF2B5EF4-FFF2-40B4-BE49-F238E27FC236}">
                  <a16:creationId xmlns:a16="http://schemas.microsoft.com/office/drawing/2014/main" id="{7BEE29B2-7732-7185-45D9-85A9B5D8B224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23">
              <a:hlinkClick r:id="rId17"/>
              <a:extLst>
                <a:ext uri="{FF2B5EF4-FFF2-40B4-BE49-F238E27FC236}">
                  <a16:creationId xmlns:a16="http://schemas.microsoft.com/office/drawing/2014/main" id="{1C556002-FF71-1F3A-2D9F-B2AE4D02A9A6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24">
              <a:hlinkClick r:id="rId19"/>
              <a:extLst>
                <a:ext uri="{FF2B5EF4-FFF2-40B4-BE49-F238E27FC236}">
                  <a16:creationId xmlns:a16="http://schemas.microsoft.com/office/drawing/2014/main" id="{B3ED27C6-875A-F46A-33FA-0C3E1A3A82E9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hlinkClick r:id="rId20"/>
            <a:extLst>
              <a:ext uri="{FF2B5EF4-FFF2-40B4-BE49-F238E27FC236}">
                <a16:creationId xmlns:a16="http://schemas.microsoft.com/office/drawing/2014/main" id="{EDD69B0E-2D95-8DF0-87AF-FCE467CD542F}"/>
              </a:ext>
            </a:extLst>
          </p:cNvPr>
          <p:cNvSpPr txBox="1"/>
          <p:nvPr/>
        </p:nvSpPr>
        <p:spPr>
          <a:xfrm>
            <a:off x="7559110" y="2751968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3F8BB5-2F21-C1CA-F341-9499F137E07D}"/>
              </a:ext>
            </a:extLst>
          </p:cNvPr>
          <p:cNvGrpSpPr/>
          <p:nvPr/>
        </p:nvGrpSpPr>
        <p:grpSpPr>
          <a:xfrm>
            <a:off x="8767788" y="2835687"/>
            <a:ext cx="333712" cy="107658"/>
            <a:chOff x="8767788" y="5472454"/>
            <a:chExt cx="333712" cy="107658"/>
          </a:xfrm>
        </p:grpSpPr>
        <p:sp>
          <p:nvSpPr>
            <p:cNvPr id="18" name="Arrow: Chevron 22">
              <a:hlinkClick r:id="rId18"/>
              <a:extLst>
                <a:ext uri="{FF2B5EF4-FFF2-40B4-BE49-F238E27FC236}">
                  <a16:creationId xmlns:a16="http://schemas.microsoft.com/office/drawing/2014/main" id="{27250091-B67B-6B07-D43B-7AE72A9F8A15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Arrow: Chevron 23">
              <a:hlinkClick r:id="rId20"/>
              <a:extLst>
                <a:ext uri="{FF2B5EF4-FFF2-40B4-BE49-F238E27FC236}">
                  <a16:creationId xmlns:a16="http://schemas.microsoft.com/office/drawing/2014/main" id="{D93FFDCD-C2E2-761C-54E1-110C012C3C15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24">
              <a:hlinkClick r:id="rId19"/>
              <a:extLst>
                <a:ext uri="{FF2B5EF4-FFF2-40B4-BE49-F238E27FC236}">
                  <a16:creationId xmlns:a16="http://schemas.microsoft.com/office/drawing/2014/main" id="{455F7BC5-A158-5585-4C5E-B59616E857DF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28A34E97-9384-C8AD-7B56-956C4ADF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Large Format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DC7EF4-62DF-F83A-0CE2-730B5A2F983F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45CF0C2-25E0-36ED-D886-8858AE1B5BE3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6B392F-C389-6FDE-67A0-B45394C74FC5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6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Helvetica" pitchFamily="2" charset="0"/>
                </a:rPr>
                <a:t>Large Format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949A5D-C786-B449-3E65-01E81A6F139D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0986F-BF8C-18CF-4261-5FF8597C457B}"/>
              </a:ext>
            </a:extLst>
          </p:cNvPr>
          <p:cNvSpPr txBox="1"/>
          <p:nvPr/>
        </p:nvSpPr>
        <p:spPr>
          <a:xfrm>
            <a:off x="374352" y="5842660"/>
            <a:ext cx="1266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Helvetica Oblique" pitchFamily="2" charset="0"/>
              </a:rPr>
              <a:t>*Not all designs shown</a:t>
            </a:r>
          </a:p>
        </p:txBody>
      </p:sp>
    </p:spTree>
    <p:extLst>
      <p:ext uri="{BB962C8B-B14F-4D97-AF65-F5344CB8AC3E}">
        <p14:creationId xmlns:p14="http://schemas.microsoft.com/office/powerpoint/2010/main" val="221580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C98A25E-EA72-55BB-8028-46E331A174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421" y="5493865"/>
            <a:ext cx="1230798" cy="278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FB3E02-1D56-AADE-7BF1-BFDFE9913E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738" y="-4211"/>
            <a:ext cx="2066573" cy="1630575"/>
          </a:xfrm>
          <a:prstGeom prst="rect">
            <a:avLst/>
          </a:prstGeom>
          <a:ln w="76200">
            <a:noFill/>
            <a:miter lim="800000"/>
          </a:ln>
        </p:spPr>
      </p:pic>
      <p:pic>
        <p:nvPicPr>
          <p:cNvPr id="14" name="Picture 13" descr="A picture containing text, indoor, wall, floor&#10;&#10;Description automatically generated">
            <a:extLst>
              <a:ext uri="{FF2B5EF4-FFF2-40B4-BE49-F238E27FC236}">
                <a16:creationId xmlns:a16="http://schemas.microsoft.com/office/drawing/2014/main" id="{84D2A225-53C3-0FC0-5BC6-B27EFFBDA9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426" y="1763839"/>
            <a:ext cx="2066574" cy="1653006"/>
          </a:xfrm>
          <a:prstGeom prst="rect">
            <a:avLst/>
          </a:prstGeom>
        </p:spPr>
      </p:pic>
      <p:pic>
        <p:nvPicPr>
          <p:cNvPr id="16" name="Picture 1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A01A3DA-4D6C-6E6B-F8BD-ADBA768575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5424" y="5322471"/>
            <a:ext cx="2066575" cy="1549890"/>
          </a:xfrm>
          <a:prstGeom prst="rect">
            <a:avLst/>
          </a:prstGeom>
        </p:spPr>
      </p:pic>
      <p:pic>
        <p:nvPicPr>
          <p:cNvPr id="17" name="Picture 16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A146CEF5-3746-E685-DF2E-B45D92597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2907" y="3552099"/>
            <a:ext cx="2069092" cy="1635117"/>
          </a:xfrm>
          <a:prstGeom prst="rect">
            <a:avLst/>
          </a:prstGeom>
        </p:spPr>
      </p:pic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A9765590-8B10-D68F-F1B0-D3D2CE5D6F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-4960" y="0"/>
            <a:ext cx="512591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871BD4-B12E-AF2B-6955-7A559264203A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A10EAF-F251-845A-DA35-97E0C202DDAB}"/>
              </a:ext>
            </a:extLst>
          </p:cNvPr>
          <p:cNvGrpSpPr/>
          <p:nvPr/>
        </p:nvGrpSpPr>
        <p:grpSpPr>
          <a:xfrm>
            <a:off x="5466491" y="2409733"/>
            <a:ext cx="4172552" cy="3403304"/>
            <a:chOff x="5466491" y="2766761"/>
            <a:chExt cx="4172552" cy="340330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AA4E50-5C34-8210-F287-CB08551ABE35}"/>
                </a:ext>
              </a:extLst>
            </p:cNvPr>
            <p:cNvGrpSpPr/>
            <p:nvPr/>
          </p:nvGrpSpPr>
          <p:grpSpPr>
            <a:xfrm>
              <a:off x="5609779" y="2766761"/>
              <a:ext cx="4029264" cy="3403304"/>
              <a:chOff x="5609779" y="2766761"/>
              <a:chExt cx="4029264" cy="340330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A56111-E7B2-5657-F220-F7A4815E932D}"/>
                  </a:ext>
                </a:extLst>
              </p:cNvPr>
              <p:cNvSpPr txBox="1"/>
              <p:nvPr/>
            </p:nvSpPr>
            <p:spPr>
              <a:xfrm>
                <a:off x="5609779" y="2766761"/>
                <a:ext cx="4029264" cy="340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Classic Metals emulate the look of more expensive metals while being easier to fabricate with woodworking equipment.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Ideal for inlays, cut-to-size, strips, panels, and anywhere design professionals want the modern, luxurious and energetic look of real metal. 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Available as HPL with a laminate backer for install ease (700 Series), or as solid anodized aluminum ideal for bending and clean edges (900 Series).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Brass, bronze, copper stainless, brushed satin and polished metal looks.</a:t>
                </a:r>
              </a:p>
              <a:p>
                <a:pPr>
                  <a:lnSpc>
                    <a:spcPct val="120000"/>
                  </a:lnSpc>
                </a:pPr>
                <a:endParaRPr lang="en-US" sz="1200" dirty="0">
                  <a:solidFill>
                    <a:srgbClr val="5986B2"/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1200" dirty="0">
                  <a:solidFill>
                    <a:srgbClr val="5986B2"/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rgbClr val="5986B2"/>
                    </a:solidFill>
                    <a:latin typeface="Helvetica" pitchFamily="2" charset="0"/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See them all</a:t>
                </a:r>
                <a:endParaRPr lang="en-US" sz="1200" b="1" dirty="0">
                  <a:solidFill>
                    <a:srgbClr val="5986B2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9C874C0-16D1-C44E-9A46-2A5D659D1158}"/>
                  </a:ext>
                </a:extLst>
              </p:cNvPr>
              <p:cNvGrpSpPr/>
              <p:nvPr/>
            </p:nvGrpSpPr>
            <p:grpSpPr>
              <a:xfrm>
                <a:off x="6851083" y="5936516"/>
                <a:ext cx="333712" cy="107658"/>
                <a:chOff x="6851083" y="5884822"/>
                <a:chExt cx="333712" cy="107658"/>
              </a:xfrm>
            </p:grpSpPr>
            <p:sp>
              <p:nvSpPr>
                <p:cNvPr id="23" name="Arrow: Chevron 22">
                  <a:hlinkClick r:id="rId8"/>
                  <a:extLst>
                    <a:ext uri="{FF2B5EF4-FFF2-40B4-BE49-F238E27FC236}">
                      <a16:creationId xmlns:a16="http://schemas.microsoft.com/office/drawing/2014/main" id="{B7CDBC2D-6230-59BA-9499-199B3F9DC19B}"/>
                    </a:ext>
                  </a:extLst>
                </p:cNvPr>
                <p:cNvSpPr/>
                <p:nvPr/>
              </p:nvSpPr>
              <p:spPr>
                <a:xfrm flipV="1">
                  <a:off x="6851083" y="5884822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Arrow: Chevron 23">
                  <a:hlinkClick r:id="rId8"/>
                  <a:extLst>
                    <a:ext uri="{FF2B5EF4-FFF2-40B4-BE49-F238E27FC236}">
                      <a16:creationId xmlns:a16="http://schemas.microsoft.com/office/drawing/2014/main" id="{C3B33A70-6A43-D9BF-3E87-0BA73B2ECF7F}"/>
                    </a:ext>
                  </a:extLst>
                </p:cNvPr>
                <p:cNvSpPr/>
                <p:nvPr/>
              </p:nvSpPr>
              <p:spPr>
                <a:xfrm flipV="1">
                  <a:off x="7077137" y="5884822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Arrow: Chevron 24">
                  <a:hlinkClick r:id="rId8"/>
                  <a:extLst>
                    <a:ext uri="{FF2B5EF4-FFF2-40B4-BE49-F238E27FC236}">
                      <a16:creationId xmlns:a16="http://schemas.microsoft.com/office/drawing/2014/main" id="{CA995571-C2AD-F312-9086-87FADB9DA88D}"/>
                    </a:ext>
                  </a:extLst>
                </p:cNvPr>
                <p:cNvSpPr/>
                <p:nvPr/>
              </p:nvSpPr>
              <p:spPr>
                <a:xfrm flipV="1">
                  <a:off x="6964110" y="5884822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B9399CDC-9868-2B79-FD51-9558DCA46749}"/>
                </a:ext>
              </a:extLst>
            </p:cNvPr>
            <p:cNvSpPr/>
            <p:nvPr/>
          </p:nvSpPr>
          <p:spPr>
            <a:xfrm>
              <a:off x="5466491" y="5473433"/>
              <a:ext cx="176419" cy="20606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50A7C5-91A6-18EE-A5CA-7205871173BC}"/>
              </a:ext>
            </a:extLst>
          </p:cNvPr>
          <p:cNvGrpSpPr/>
          <p:nvPr/>
        </p:nvGrpSpPr>
        <p:grpSpPr>
          <a:xfrm>
            <a:off x="5609779" y="777053"/>
            <a:ext cx="5376623" cy="984566"/>
            <a:chOff x="5609779" y="1134081"/>
            <a:chExt cx="5376623" cy="984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E552D13-462D-D426-A36A-3203DF967D42}"/>
                </a:ext>
              </a:extLst>
            </p:cNvPr>
            <p:cNvGrpSpPr/>
            <p:nvPr/>
          </p:nvGrpSpPr>
          <p:grpSpPr>
            <a:xfrm>
              <a:off x="5609779" y="1134081"/>
              <a:ext cx="5376623" cy="984566"/>
              <a:chOff x="4204826" y="965948"/>
              <a:chExt cx="5376623" cy="98456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D008F-1EAD-BBE6-E956-AD99586E9819}"/>
                  </a:ext>
                </a:extLst>
              </p:cNvPr>
              <p:cNvSpPr txBox="1"/>
              <p:nvPr/>
            </p:nvSpPr>
            <p:spPr>
              <a:xfrm>
                <a:off x="4204826" y="1488849"/>
                <a:ext cx="5376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Helvetica" pitchFamily="2" charset="0"/>
                  </a:rPr>
                  <a:t>An impressive collection of beautiful, classic metal</a:t>
                </a:r>
              </a:p>
              <a:p>
                <a:r>
                  <a:rPr lang="en-US" sz="1200" dirty="0">
                    <a:latin typeface="Helvetica" pitchFamily="2" charset="0"/>
                  </a:rPr>
                  <a:t>designs in </a:t>
                </a:r>
                <a:r>
                  <a:rPr lang="en-US" sz="1200" dirty="0" err="1">
                    <a:latin typeface="Helvetica" pitchFamily="2" charset="0"/>
                  </a:rPr>
                  <a:t>Chemetal’s</a:t>
                </a:r>
                <a:r>
                  <a:rPr lang="en-US" sz="1200" dirty="0">
                    <a:latin typeface="Helvetica" pitchFamily="2" charset="0"/>
                  </a:rPr>
                  <a:t> 700, 800 &amp; 900 Series.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F6B752-67DD-2E72-782C-7DED245F196C}"/>
                  </a:ext>
                </a:extLst>
              </p:cNvPr>
              <p:cNvSpPr txBox="1"/>
              <p:nvPr/>
            </p:nvSpPr>
            <p:spPr>
              <a:xfrm>
                <a:off x="4204826" y="965948"/>
                <a:ext cx="5059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Classic Metals</a:t>
                </a:r>
              </a:p>
            </p:txBody>
          </p:sp>
        </p:grpSp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AC59A710-6840-4D01-4B9E-AC4A23CC5357}"/>
                </a:ext>
              </a:extLst>
            </p:cNvPr>
            <p:cNvSpPr/>
            <p:nvPr/>
          </p:nvSpPr>
          <p:spPr>
            <a:xfrm rot="10800000">
              <a:off x="9340298" y="1249224"/>
              <a:ext cx="298745" cy="305534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072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797E0767-0BB8-901D-3752-D769B698FD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9072" y="-14449"/>
            <a:ext cx="5226956" cy="68868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C51B9B-9BDA-EDEA-6207-6F4A1B1ABE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469" y="5186516"/>
            <a:ext cx="1230798" cy="278901"/>
          </a:xfrm>
          <a:prstGeom prst="rect">
            <a:avLst/>
          </a:prstGeom>
        </p:spPr>
      </p:pic>
      <p:pic>
        <p:nvPicPr>
          <p:cNvPr id="30" name="Picture 29" descr="A picture containing indoor, furniture&#10;&#10;Description automatically generated">
            <a:extLst>
              <a:ext uri="{FF2B5EF4-FFF2-40B4-BE49-F238E27FC236}">
                <a16:creationId xmlns:a16="http://schemas.microsoft.com/office/drawing/2014/main" id="{3DD39F96-B987-72DB-DCF2-20F22535F9D5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738" y="1777059"/>
            <a:ext cx="2063262" cy="1630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0C6A06-4DC3-5215-C551-68D407C82291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3671B11-FD45-2473-8A42-DFDE185175CB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736" y="0"/>
            <a:ext cx="2063263" cy="16294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A56111-E7B2-5657-F220-F7A4815E932D}"/>
              </a:ext>
            </a:extLst>
          </p:cNvPr>
          <p:cNvSpPr txBox="1"/>
          <p:nvPr/>
        </p:nvSpPr>
        <p:spPr>
          <a:xfrm>
            <a:off x="5626396" y="2049190"/>
            <a:ext cx="41869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200" b="1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Waterworld</a:t>
            </a:r>
            <a:endParaRPr lang="en-US" sz="1200" b="1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 pitchFamily="2" charset="0"/>
            </a:endParaRP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solidFill>
                  <a:srgbClr val="212121"/>
                </a:solidFill>
                <a:effectLst/>
                <a:latin typeface="Helvetica" pitchFamily="2" charset="0"/>
              </a:rPr>
              <a:t>Embossed design ideal for wall, millwork and ceiling.</a:t>
            </a: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solidFill>
                  <a:srgbClr val="212121"/>
                </a:solidFill>
                <a:effectLst/>
                <a:latin typeface="Helvetica" pitchFamily="2" charset="0"/>
              </a:rPr>
              <a:t>Looks great in polished metals (#901, #911, #903, #943).</a:t>
            </a: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solidFill>
                  <a:srgbClr val="212121"/>
                </a:solidFill>
                <a:effectLst/>
                <a:latin typeface="Helvetica" pitchFamily="2" charset="0"/>
              </a:rPr>
              <a:t>More affordable and easier to fabricate than stainless steel versions.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200" b="1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 pitchFamily="2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200" b="1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Surface Mode: Carve</a:t>
            </a: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solidFill>
                  <a:srgbClr val="212121"/>
                </a:solidFill>
                <a:effectLst/>
                <a:latin typeface="Helvetica" pitchFamily="2" charset="0"/>
              </a:rPr>
              <a:t>6 CNC carved darkened designs on thicker aluminum. </a:t>
            </a:r>
          </a:p>
          <a:p>
            <a:endParaRPr lang="en-US" sz="120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 pitchFamily="2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200" b="1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Surface Mode: Transparency</a:t>
            </a: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solidFill>
                  <a:srgbClr val="212121"/>
                </a:solidFill>
                <a:effectLst/>
                <a:latin typeface="Helvetica" pitchFamily="2" charset="0"/>
              </a:rPr>
              <a:t>Colorful, laser cut powder coated designs on thicker aluminum. Optional Frame system.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6AB867-BC17-D057-6368-D504F14906D5}"/>
              </a:ext>
            </a:extLst>
          </p:cNvPr>
          <p:cNvGrpSpPr/>
          <p:nvPr/>
        </p:nvGrpSpPr>
        <p:grpSpPr>
          <a:xfrm>
            <a:off x="6855336" y="5322508"/>
            <a:ext cx="333712" cy="107658"/>
            <a:chOff x="6855336" y="7196305"/>
            <a:chExt cx="333712" cy="107658"/>
          </a:xfrm>
        </p:grpSpPr>
        <p:sp>
          <p:nvSpPr>
            <p:cNvPr id="23" name="Arrow: Chevron 22">
              <a:hlinkClick r:id="rId5"/>
              <a:extLst>
                <a:ext uri="{FF2B5EF4-FFF2-40B4-BE49-F238E27FC236}">
                  <a16:creationId xmlns:a16="http://schemas.microsoft.com/office/drawing/2014/main" id="{B7CDBC2D-6230-59BA-9499-199B3F9DC19B}"/>
                </a:ext>
              </a:extLst>
            </p:cNvPr>
            <p:cNvSpPr/>
            <p:nvPr/>
          </p:nvSpPr>
          <p:spPr>
            <a:xfrm flipV="1">
              <a:off x="6855336" y="7196305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Arrow: Chevron 23">
              <a:hlinkClick r:id="rId5"/>
              <a:extLst>
                <a:ext uri="{FF2B5EF4-FFF2-40B4-BE49-F238E27FC236}">
                  <a16:creationId xmlns:a16="http://schemas.microsoft.com/office/drawing/2014/main" id="{C3B33A70-6A43-D9BF-3E87-0BA73B2ECF7F}"/>
                </a:ext>
              </a:extLst>
            </p:cNvPr>
            <p:cNvSpPr/>
            <p:nvPr/>
          </p:nvSpPr>
          <p:spPr>
            <a:xfrm flipV="1">
              <a:off x="7081390" y="7196305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5" name="Arrow: Chevron 24">
              <a:hlinkClick r:id="rId5"/>
              <a:extLst>
                <a:ext uri="{FF2B5EF4-FFF2-40B4-BE49-F238E27FC236}">
                  <a16:creationId xmlns:a16="http://schemas.microsoft.com/office/drawing/2014/main" id="{CA995571-C2AD-F312-9086-87FADB9DA88D}"/>
                </a:ext>
              </a:extLst>
            </p:cNvPr>
            <p:cNvSpPr/>
            <p:nvPr/>
          </p:nvSpPr>
          <p:spPr>
            <a:xfrm flipV="1">
              <a:off x="6968363" y="7196305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L-Shape 10">
            <a:extLst>
              <a:ext uri="{FF2B5EF4-FFF2-40B4-BE49-F238E27FC236}">
                <a16:creationId xmlns:a16="http://schemas.microsoft.com/office/drawing/2014/main" id="{871426BC-BDD5-3149-7401-582CF4A35AE0}"/>
              </a:ext>
            </a:extLst>
          </p:cNvPr>
          <p:cNvSpPr/>
          <p:nvPr/>
        </p:nvSpPr>
        <p:spPr>
          <a:xfrm>
            <a:off x="5449977" y="4583162"/>
            <a:ext cx="176419" cy="206066"/>
          </a:xfrm>
          <a:prstGeom prst="corner">
            <a:avLst/>
          </a:prstGeom>
          <a:solidFill>
            <a:srgbClr val="5986B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C0E619-2B46-77B3-1C12-4A8BA512331C}"/>
              </a:ext>
            </a:extLst>
          </p:cNvPr>
          <p:cNvGrpSpPr/>
          <p:nvPr/>
        </p:nvGrpSpPr>
        <p:grpSpPr>
          <a:xfrm>
            <a:off x="5609779" y="534448"/>
            <a:ext cx="5059433" cy="1356414"/>
            <a:chOff x="5609779" y="584607"/>
            <a:chExt cx="5059433" cy="135641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7B03F5-B8DF-C189-8BF4-A13B66D1743E}"/>
                </a:ext>
              </a:extLst>
            </p:cNvPr>
            <p:cNvGrpSpPr/>
            <p:nvPr/>
          </p:nvGrpSpPr>
          <p:grpSpPr>
            <a:xfrm>
              <a:off x="5609779" y="586804"/>
              <a:ext cx="5059433" cy="1354217"/>
              <a:chOff x="5609779" y="247959"/>
              <a:chExt cx="5059433" cy="135421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B0A1B5-2C00-8AAF-C45C-9F873BA2DBDD}"/>
                  </a:ext>
                </a:extLst>
              </p:cNvPr>
              <p:cNvSpPr txBox="1"/>
              <p:nvPr/>
            </p:nvSpPr>
            <p:spPr>
              <a:xfrm>
                <a:off x="5609779" y="247959"/>
                <a:ext cx="5059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New Designs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46D8C3-802F-FF42-125B-EF0D58AB80F0}"/>
                  </a:ext>
                </a:extLst>
              </p:cNvPr>
              <p:cNvSpPr txBox="1"/>
              <p:nvPr/>
            </p:nvSpPr>
            <p:spPr>
              <a:xfrm>
                <a:off x="5626396" y="709624"/>
                <a:ext cx="4139157" cy="89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u="none" strike="noStrike" dirty="0">
                    <a:solidFill>
                      <a:srgbClr val="212121"/>
                    </a:solidFill>
                    <a:effectLst/>
                    <a:latin typeface="Helvetica" pitchFamily="2" charset="0"/>
                  </a:rPr>
                  <a:t>Chemetal has recently introduced several new </a:t>
                </a:r>
                <a:br>
                  <a:rPr lang="en-US" sz="1200" u="none" strike="noStrike" dirty="0">
                    <a:solidFill>
                      <a:srgbClr val="212121"/>
                    </a:solidFill>
                    <a:effectLst/>
                    <a:latin typeface="Helvetica" pitchFamily="2" charset="0"/>
                  </a:rPr>
                </a:br>
                <a:r>
                  <a:rPr lang="en-US" sz="1200" u="none" strike="noStrike" dirty="0">
                    <a:solidFill>
                      <a:srgbClr val="212121"/>
                    </a:solidFill>
                    <a:effectLst/>
                    <a:latin typeface="Helvetica" pitchFamily="2" charset="0"/>
                  </a:rPr>
                  <a:t>metal designs all made in-house by Chemetal.</a:t>
                </a: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endParaRPr lang="en-US" sz="120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Helvetica" pitchFamily="2" charset="0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u="none" strike="noStrike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Helvetica" pitchFamily="2" charset="0"/>
                  </a:rPr>
                  <a:t>Here’s an overview:</a:t>
                </a:r>
                <a:endPara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9A5F7045-A014-2D28-BDE2-5B4E5A638C91}"/>
                </a:ext>
              </a:extLst>
            </p:cNvPr>
            <p:cNvSpPr/>
            <p:nvPr/>
          </p:nvSpPr>
          <p:spPr>
            <a:xfrm rot="10800000">
              <a:off x="9441396" y="584607"/>
              <a:ext cx="298745" cy="305534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>
            <a:hlinkClick r:id="rId6"/>
            <a:extLst>
              <a:ext uri="{FF2B5EF4-FFF2-40B4-BE49-F238E27FC236}">
                <a16:creationId xmlns:a16="http://schemas.microsoft.com/office/drawing/2014/main" id="{24FC8C98-9D12-97C0-1E6C-C94FA4C358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736" y="0"/>
            <a:ext cx="2083438" cy="1621954"/>
          </a:xfrm>
          <a:prstGeom prst="rect">
            <a:avLst/>
          </a:prstGeom>
        </p:spPr>
      </p:pic>
      <p:pic>
        <p:nvPicPr>
          <p:cNvPr id="19" name="Picture 18">
            <a:hlinkClick r:id="rId8"/>
            <a:extLst>
              <a:ext uri="{FF2B5EF4-FFF2-40B4-BE49-F238E27FC236}">
                <a16:creationId xmlns:a16="http://schemas.microsoft.com/office/drawing/2014/main" id="{0364BD31-6F49-F216-2787-0507DEAC0F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736" y="1769556"/>
            <a:ext cx="2083438" cy="1671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71D9F9-00B3-6E30-C12B-ACA1B33A01B3}"/>
              </a:ext>
            </a:extLst>
          </p:cNvPr>
          <p:cNvSpPr txBox="1"/>
          <p:nvPr/>
        </p:nvSpPr>
        <p:spPr>
          <a:xfrm>
            <a:off x="5706140" y="5254862"/>
            <a:ext cx="1144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86B2"/>
                </a:solidFill>
                <a:latin typeface="Helvetica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sz="1200" b="1" dirty="0">
              <a:solidFill>
                <a:srgbClr val="5986B2"/>
              </a:solidFill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17" name="Picture 16" descr="A yellow screen with a white pattern&#10;&#10;Description automatically generated with medium confidence">
            <a:extLst>
              <a:ext uri="{FF2B5EF4-FFF2-40B4-BE49-F238E27FC236}">
                <a16:creationId xmlns:a16="http://schemas.microsoft.com/office/drawing/2014/main" id="{36ABEF8F-504F-28A6-E99D-289172F29D8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0"/>
          <a:stretch/>
        </p:blipFill>
        <p:spPr>
          <a:xfrm>
            <a:off x="9502982" y="3562060"/>
            <a:ext cx="2706945" cy="1624456"/>
          </a:xfrm>
          <a:prstGeom prst="rect">
            <a:avLst/>
          </a:prstGeom>
        </p:spPr>
      </p:pic>
      <p:pic>
        <p:nvPicPr>
          <p:cNvPr id="26" name="Picture 25" descr="A reception desk in a room&#10;&#10;Description automatically generated">
            <a:extLst>
              <a:ext uri="{FF2B5EF4-FFF2-40B4-BE49-F238E27FC236}">
                <a16:creationId xmlns:a16="http://schemas.microsoft.com/office/drawing/2014/main" id="{529DB24F-7EB1-EB25-294B-9BEBE253706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0238" y="5307413"/>
            <a:ext cx="2071762" cy="15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3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on a stage&#10;&#10;Description automatically generated with low confidence">
            <a:extLst>
              <a:ext uri="{FF2B5EF4-FFF2-40B4-BE49-F238E27FC236}">
                <a16:creationId xmlns:a16="http://schemas.microsoft.com/office/drawing/2014/main" id="{A8BE8A6C-C5E0-D880-35DE-E955183EA9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6019" y="1760499"/>
            <a:ext cx="2063263" cy="1633538"/>
          </a:xfrm>
          <a:prstGeom prst="rect">
            <a:avLst/>
          </a:prstGeom>
        </p:spPr>
      </p:pic>
      <p:pic>
        <p:nvPicPr>
          <p:cNvPr id="7" name="Picture 6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CD7C382D-BB55-955B-FADB-83FCC8A0E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6020" y="3538976"/>
            <a:ext cx="2053716" cy="1642161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6EA15B92-28B7-1D52-C265-9E9814AD5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6019" y="5326076"/>
            <a:ext cx="2053717" cy="1535946"/>
          </a:xfrm>
          <a:prstGeom prst="rect">
            <a:avLst/>
          </a:prstGeom>
        </p:spPr>
      </p:pic>
      <p:pic>
        <p:nvPicPr>
          <p:cNvPr id="9" name="Picture 8" descr="A picture containing bathroom&#10;&#10;Description automatically generated">
            <a:extLst>
              <a:ext uri="{FF2B5EF4-FFF2-40B4-BE49-F238E27FC236}">
                <a16:creationId xmlns:a16="http://schemas.microsoft.com/office/drawing/2014/main" id="{040BDBA1-92FB-74B7-EA31-FFFA62531F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566" y="0"/>
            <a:ext cx="2053716" cy="1615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AA04E-A88C-4525-2C24-2DB86C5A13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46" y="1376"/>
            <a:ext cx="5120085" cy="6856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158A33-EDE9-A61D-9F06-24A79BE422CD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17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3383F6-F07A-1205-E344-B654FB50A243}"/>
              </a:ext>
            </a:extLst>
          </p:cNvPr>
          <p:cNvGrpSpPr/>
          <p:nvPr/>
        </p:nvGrpSpPr>
        <p:grpSpPr>
          <a:xfrm>
            <a:off x="5413257" y="2229653"/>
            <a:ext cx="4225786" cy="3150804"/>
            <a:chOff x="5413257" y="2489057"/>
            <a:chExt cx="4225786" cy="315080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69A09D-CE6E-1125-6FB2-A2DD4D7A7C2A}"/>
                </a:ext>
              </a:extLst>
            </p:cNvPr>
            <p:cNvSpPr txBox="1"/>
            <p:nvPr/>
          </p:nvSpPr>
          <p:spPr>
            <a:xfrm>
              <a:off x="5609779" y="2679755"/>
              <a:ext cx="4029264" cy="2960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#300 Series designs are popular aged and antiqued real brass designs created in-house.</a:t>
              </a:r>
            </a:p>
            <a:p>
              <a:pPr>
                <a:lnSpc>
                  <a:spcPct val="120000"/>
                </a:lnSpc>
              </a:pPr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#700 Series HPLs and #900 Series anodized aluminums, though not as rich as real brass, are convincing, durable, light in weight, affordable and available in 4’ widths.</a:t>
              </a:r>
            </a:p>
            <a:p>
              <a:pPr>
                <a:lnSpc>
                  <a:spcPct val="120000"/>
                </a:lnSpc>
              </a:pPr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#800 Series solid brass designs are exceptionally rich and offer luxurious visual depth as well as durability.</a:t>
              </a:r>
            </a:p>
            <a:p>
              <a:pPr>
                <a:lnSpc>
                  <a:spcPct val="120000"/>
                </a:lnSpc>
              </a:pPr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#600 Series designs offer several brass looks as well.</a:t>
              </a:r>
            </a:p>
            <a:p>
              <a:pPr>
                <a:lnSpc>
                  <a:spcPct val="12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5986B2"/>
                  </a:solidFill>
                  <a:latin typeface="Helvetica" pitchFamily="2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See them all</a:t>
              </a:r>
              <a:endParaRPr lang="en-US" sz="1200" b="1" dirty="0">
                <a:solidFill>
                  <a:srgbClr val="5986B2"/>
                </a:solidFill>
                <a:latin typeface="Helvetica" pitchFamily="2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5F1115-A0C6-7529-B96E-62BE1EACCC59}"/>
                </a:ext>
              </a:extLst>
            </p:cNvPr>
            <p:cNvGrpSpPr/>
            <p:nvPr/>
          </p:nvGrpSpPr>
          <p:grpSpPr>
            <a:xfrm>
              <a:off x="6819323" y="5421097"/>
              <a:ext cx="333712" cy="107658"/>
              <a:chOff x="6819323" y="6093051"/>
              <a:chExt cx="333712" cy="107658"/>
            </a:xfrm>
          </p:grpSpPr>
          <p:sp>
            <p:nvSpPr>
              <p:cNvPr id="38" name="Arrow: Chevron 22">
                <a:hlinkClick r:id="rId7"/>
                <a:extLst>
                  <a:ext uri="{FF2B5EF4-FFF2-40B4-BE49-F238E27FC236}">
                    <a16:creationId xmlns:a16="http://schemas.microsoft.com/office/drawing/2014/main" id="{27AA011F-0389-3698-F34C-3105C7A5B0C4}"/>
                  </a:ext>
                </a:extLst>
              </p:cNvPr>
              <p:cNvSpPr/>
              <p:nvPr/>
            </p:nvSpPr>
            <p:spPr>
              <a:xfrm flipV="1">
                <a:off x="6819323" y="6093051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Arrow: Chevron 23">
                <a:hlinkClick r:id="rId7"/>
                <a:extLst>
                  <a:ext uri="{FF2B5EF4-FFF2-40B4-BE49-F238E27FC236}">
                    <a16:creationId xmlns:a16="http://schemas.microsoft.com/office/drawing/2014/main" id="{D56B6274-761A-BAF4-8E35-C972BA59E28C}"/>
                  </a:ext>
                </a:extLst>
              </p:cNvPr>
              <p:cNvSpPr/>
              <p:nvPr/>
            </p:nvSpPr>
            <p:spPr>
              <a:xfrm flipV="1">
                <a:off x="7045377" y="6093051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Arrow: Chevron 24">
                <a:hlinkClick r:id="rId7"/>
                <a:extLst>
                  <a:ext uri="{FF2B5EF4-FFF2-40B4-BE49-F238E27FC236}">
                    <a16:creationId xmlns:a16="http://schemas.microsoft.com/office/drawing/2014/main" id="{DABA740C-1083-5A85-6B94-12D4A679EAAC}"/>
                  </a:ext>
                </a:extLst>
              </p:cNvPr>
              <p:cNvSpPr/>
              <p:nvPr/>
            </p:nvSpPr>
            <p:spPr>
              <a:xfrm flipV="1">
                <a:off x="6932350" y="6093051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L-Shape 2">
              <a:extLst>
                <a:ext uri="{FF2B5EF4-FFF2-40B4-BE49-F238E27FC236}">
                  <a16:creationId xmlns:a16="http://schemas.microsoft.com/office/drawing/2014/main" id="{4385D70D-ADF9-11F0-11B0-B0E4C69E727C}"/>
                </a:ext>
              </a:extLst>
            </p:cNvPr>
            <p:cNvSpPr/>
            <p:nvPr/>
          </p:nvSpPr>
          <p:spPr>
            <a:xfrm rot="5400000">
              <a:off x="5428080" y="2474234"/>
              <a:ext cx="176419" cy="20606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03ADA80-C179-F6BD-C569-069403FF5B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995" y="5077775"/>
            <a:ext cx="1230798" cy="2789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0F4E2E2-8574-18EC-3060-071C2ABD081E}"/>
              </a:ext>
            </a:extLst>
          </p:cNvPr>
          <p:cNvGrpSpPr/>
          <p:nvPr/>
        </p:nvGrpSpPr>
        <p:grpSpPr>
          <a:xfrm>
            <a:off x="5609779" y="837830"/>
            <a:ext cx="5376623" cy="1052459"/>
            <a:chOff x="5609779" y="1097234"/>
            <a:chExt cx="5376623" cy="105245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726752D-A169-9E71-7458-E1886D512E14}"/>
                </a:ext>
              </a:extLst>
            </p:cNvPr>
            <p:cNvGrpSpPr/>
            <p:nvPr/>
          </p:nvGrpSpPr>
          <p:grpSpPr>
            <a:xfrm>
              <a:off x="5609779" y="1165127"/>
              <a:ext cx="5376623" cy="984566"/>
              <a:chOff x="4204826" y="965948"/>
              <a:chExt cx="5376623" cy="98456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A9B120-2BEB-347B-4B78-9431DC4DC895}"/>
                  </a:ext>
                </a:extLst>
              </p:cNvPr>
              <p:cNvSpPr txBox="1"/>
              <p:nvPr/>
            </p:nvSpPr>
            <p:spPr>
              <a:xfrm>
                <a:off x="4204826" y="1488849"/>
                <a:ext cx="5376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Helvetica" pitchFamily="2" charset="0"/>
                  </a:rPr>
                  <a:t>Chemetal has a wide range of brass and brass looks</a:t>
                </a:r>
              </a:p>
              <a:p>
                <a:r>
                  <a:rPr lang="en-US" sz="1200" dirty="0">
                    <a:latin typeface="Helvetica" pitchFamily="2" charset="0"/>
                  </a:rPr>
                  <a:t>throughout its massive collection.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DA0F59-397E-8326-16A6-F4F69F2CC810}"/>
                  </a:ext>
                </a:extLst>
              </p:cNvPr>
              <p:cNvSpPr txBox="1"/>
              <p:nvPr/>
            </p:nvSpPr>
            <p:spPr>
              <a:xfrm>
                <a:off x="4204826" y="965948"/>
                <a:ext cx="29756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Meet the top brass.</a:t>
                </a:r>
              </a:p>
            </p:txBody>
          </p:sp>
        </p:grpSp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id="{442484E0-1C90-33B4-52EE-FE2219DFEBC9}"/>
                </a:ext>
              </a:extLst>
            </p:cNvPr>
            <p:cNvSpPr/>
            <p:nvPr/>
          </p:nvSpPr>
          <p:spPr>
            <a:xfrm rot="10800000">
              <a:off x="9091323" y="1097234"/>
              <a:ext cx="298745" cy="305534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382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CF62452D-BA86-C97D-2FAC-EA6846AA6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"/>
          <a:stretch/>
        </p:blipFill>
        <p:spPr>
          <a:xfrm>
            <a:off x="10132483" y="0"/>
            <a:ext cx="2066573" cy="1626261"/>
          </a:xfrm>
          <a:prstGeom prst="rect">
            <a:avLst/>
          </a:prstGeom>
        </p:spPr>
      </p:pic>
      <p:pic>
        <p:nvPicPr>
          <p:cNvPr id="10" name="Picture 9" descr="A person walking up a flight of stairs&#10;&#10;Description automatically generated with low confidence">
            <a:extLst>
              <a:ext uri="{FF2B5EF4-FFF2-40B4-BE49-F238E27FC236}">
                <a16:creationId xmlns:a16="http://schemas.microsoft.com/office/drawing/2014/main" id="{3F03B302-DF5B-7857-8EF9-32578AA131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129172" y="3509909"/>
            <a:ext cx="2069884" cy="1572432"/>
          </a:xfrm>
          <a:prstGeom prst="rect">
            <a:avLst/>
          </a:prstGeom>
        </p:spPr>
      </p:pic>
      <p:pic>
        <p:nvPicPr>
          <p:cNvPr id="13" name="Picture 12" descr="A picture containing floor, indoor, ceiling&#10;&#10;Description automatically generated">
            <a:extLst>
              <a:ext uri="{FF2B5EF4-FFF2-40B4-BE49-F238E27FC236}">
                <a16:creationId xmlns:a16="http://schemas.microsoft.com/office/drawing/2014/main" id="{97E3FEEC-EDF4-519A-FAF0-DD91C2579F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9172" y="1764649"/>
            <a:ext cx="2069884" cy="1626261"/>
          </a:xfrm>
          <a:prstGeom prst="rect">
            <a:avLst/>
          </a:prstGeom>
        </p:spPr>
      </p:pic>
      <p:pic>
        <p:nvPicPr>
          <p:cNvPr id="14" name="Picture 13" descr="A picture containing indoor, wall, living, room&#10;&#10;Description automatically generated">
            <a:extLst>
              <a:ext uri="{FF2B5EF4-FFF2-40B4-BE49-F238E27FC236}">
                <a16:creationId xmlns:a16="http://schemas.microsoft.com/office/drawing/2014/main" id="{1764CAD6-1699-C319-5D0E-9933B5E0FE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9171" y="5220730"/>
            <a:ext cx="2069885" cy="1637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851B1A-9FCE-6269-335D-1EDEBFCAB1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785" y="5286901"/>
            <a:ext cx="1230798" cy="278901"/>
          </a:xfrm>
          <a:prstGeom prst="rect">
            <a:avLst/>
          </a:prstGeom>
        </p:spPr>
      </p:pic>
      <p:pic>
        <p:nvPicPr>
          <p:cNvPr id="2" name="Picture 1" descr="A picture containing indoor, chair, floor, area&#10;&#10;Description automatically generated">
            <a:extLst>
              <a:ext uri="{FF2B5EF4-FFF2-40B4-BE49-F238E27FC236}">
                <a16:creationId xmlns:a16="http://schemas.microsoft.com/office/drawing/2014/main" id="{9D20AD2F-CD36-2211-E88B-EA51A9E3FB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64" y="0"/>
            <a:ext cx="512384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A8128-6471-8F7D-9922-E03F7816F23A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0FFCC1-CFC9-DCF5-C472-842F034B32D7}"/>
              </a:ext>
            </a:extLst>
          </p:cNvPr>
          <p:cNvGrpSpPr/>
          <p:nvPr/>
        </p:nvGrpSpPr>
        <p:grpSpPr>
          <a:xfrm>
            <a:off x="5609779" y="908747"/>
            <a:ext cx="5376623" cy="1045416"/>
            <a:chOff x="5609779" y="803758"/>
            <a:chExt cx="5376623" cy="10454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7BAC634-27ED-AFC6-C344-D5058A387516}"/>
                </a:ext>
              </a:extLst>
            </p:cNvPr>
            <p:cNvGrpSpPr/>
            <p:nvPr/>
          </p:nvGrpSpPr>
          <p:grpSpPr>
            <a:xfrm>
              <a:off x="5609779" y="803758"/>
              <a:ext cx="5376623" cy="1045416"/>
              <a:chOff x="4204826" y="965948"/>
              <a:chExt cx="5376623" cy="104541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C22887-D591-243D-A521-A1ACD247F220}"/>
                  </a:ext>
                </a:extLst>
              </p:cNvPr>
              <p:cNvSpPr txBox="1"/>
              <p:nvPr/>
            </p:nvSpPr>
            <p:spPr>
              <a:xfrm>
                <a:off x="4204826" y="1488849"/>
                <a:ext cx="5376623" cy="522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The industrial look of darkened metals with consistency </a:t>
                </a:r>
                <a:b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in appearance and durability.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D6EAC3-FD31-9819-3FB6-881AAE031ED6}"/>
                  </a:ext>
                </a:extLst>
              </p:cNvPr>
              <p:cNvSpPr txBox="1"/>
              <p:nvPr/>
            </p:nvSpPr>
            <p:spPr>
              <a:xfrm>
                <a:off x="4204826" y="965948"/>
                <a:ext cx="5059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Darkened Metals</a:t>
                </a:r>
              </a:p>
            </p:txBody>
          </p:sp>
        </p:grp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DBD8AFD9-BD42-61AD-2770-A137E19080ED}"/>
                </a:ext>
              </a:extLst>
            </p:cNvPr>
            <p:cNvSpPr/>
            <p:nvPr/>
          </p:nvSpPr>
          <p:spPr>
            <a:xfrm>
              <a:off x="8384812" y="875407"/>
              <a:ext cx="298745" cy="305534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C607E7-2A83-129A-A39D-4C8C94FA3B95}"/>
              </a:ext>
            </a:extLst>
          </p:cNvPr>
          <p:cNvGrpSpPr/>
          <p:nvPr/>
        </p:nvGrpSpPr>
        <p:grpSpPr>
          <a:xfrm>
            <a:off x="5403713" y="2232822"/>
            <a:ext cx="4235330" cy="3379240"/>
            <a:chOff x="5403713" y="2577779"/>
            <a:chExt cx="4235330" cy="33792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9BE79D-EDA6-E7CD-2FA5-36A77F04C186}"/>
                </a:ext>
              </a:extLst>
            </p:cNvPr>
            <p:cNvGrpSpPr/>
            <p:nvPr/>
          </p:nvGrpSpPr>
          <p:grpSpPr>
            <a:xfrm>
              <a:off x="5609779" y="2775314"/>
              <a:ext cx="4029264" cy="3181705"/>
              <a:chOff x="5609779" y="2775314"/>
              <a:chExt cx="4029264" cy="318170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62BA84-9244-10BB-791E-2B7689874467}"/>
                  </a:ext>
                </a:extLst>
              </p:cNvPr>
              <p:cNvSpPr txBox="1"/>
              <p:nvPr/>
            </p:nvSpPr>
            <p:spPr>
              <a:xfrm>
                <a:off x="5609779" y="2775314"/>
                <a:ext cx="4029264" cy="3181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Darkened Metals that mimic blackened steel are popular materials from Chemetal, available in a range of metal designs. 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#300 Series ALU Designs (#352, #353, #354) are hand darkened aluminum sheets made in-house and available in standard (.025”) and .090” thick sheets. 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#600 Series Architectural offer a range of printed dark aluminum designs with depth and subtle variation.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#700 and #900 Series offer beautiful satin and brushed black metal designs in HPL and anodized aluminum.</a:t>
                </a:r>
              </a:p>
              <a:p>
                <a:pPr>
                  <a:lnSpc>
                    <a:spcPct val="120000"/>
                  </a:lnSpc>
                </a:pPr>
                <a:endParaRPr lang="en-US" sz="1200" dirty="0">
                  <a:solidFill>
                    <a:srgbClr val="5986B2"/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1200" dirty="0">
                  <a:solidFill>
                    <a:srgbClr val="5986B2"/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rgbClr val="5986B2"/>
                    </a:solidFill>
                    <a:latin typeface="Helvetica" pitchFamily="2" charset="0"/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See them all</a:t>
                </a:r>
                <a:endParaRPr lang="en-US" sz="1200" b="1" dirty="0">
                  <a:solidFill>
                    <a:srgbClr val="5986B2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CA1B47D-1080-4A4A-2353-F46F3E746DBE}"/>
                  </a:ext>
                </a:extLst>
              </p:cNvPr>
              <p:cNvGrpSpPr/>
              <p:nvPr/>
            </p:nvGrpSpPr>
            <p:grpSpPr>
              <a:xfrm>
                <a:off x="6819323" y="5728400"/>
                <a:ext cx="333712" cy="107658"/>
                <a:chOff x="6819323" y="5098267"/>
                <a:chExt cx="333712" cy="107658"/>
              </a:xfrm>
            </p:grpSpPr>
            <p:sp>
              <p:nvSpPr>
                <p:cNvPr id="30" name="Arrow: Chevron 24">
                  <a:hlinkClick r:id="rId8"/>
                  <a:extLst>
                    <a:ext uri="{FF2B5EF4-FFF2-40B4-BE49-F238E27FC236}">
                      <a16:creationId xmlns:a16="http://schemas.microsoft.com/office/drawing/2014/main" id="{DC47C42E-C62F-A90C-AB0E-2DA836CE8904}"/>
                    </a:ext>
                  </a:extLst>
                </p:cNvPr>
                <p:cNvSpPr/>
                <p:nvPr/>
              </p:nvSpPr>
              <p:spPr>
                <a:xfrm flipV="1">
                  <a:off x="6819323" y="5098267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Arrow: Chevron 25">
                  <a:hlinkClick r:id="rId8"/>
                  <a:extLst>
                    <a:ext uri="{FF2B5EF4-FFF2-40B4-BE49-F238E27FC236}">
                      <a16:creationId xmlns:a16="http://schemas.microsoft.com/office/drawing/2014/main" id="{28816F48-5C12-3D42-04CF-804E7D1A9496}"/>
                    </a:ext>
                  </a:extLst>
                </p:cNvPr>
                <p:cNvSpPr/>
                <p:nvPr/>
              </p:nvSpPr>
              <p:spPr>
                <a:xfrm flipV="1">
                  <a:off x="7045377" y="5098267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Arrow: Chevron 26">
                  <a:hlinkClick r:id="rId8"/>
                  <a:extLst>
                    <a:ext uri="{FF2B5EF4-FFF2-40B4-BE49-F238E27FC236}">
                      <a16:creationId xmlns:a16="http://schemas.microsoft.com/office/drawing/2014/main" id="{41EE6475-9857-C581-866D-0DCBC3B44BE7}"/>
                    </a:ext>
                  </a:extLst>
                </p:cNvPr>
                <p:cNvSpPr/>
                <p:nvPr/>
              </p:nvSpPr>
              <p:spPr>
                <a:xfrm flipV="1">
                  <a:off x="6932350" y="5098267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26C65F7-0E47-ED85-485E-6EDFB372DBB0}"/>
                </a:ext>
              </a:extLst>
            </p:cNvPr>
            <p:cNvSpPr/>
            <p:nvPr/>
          </p:nvSpPr>
          <p:spPr>
            <a:xfrm rot="5400000">
              <a:off x="5418536" y="2562956"/>
              <a:ext cx="176419" cy="20606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9237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B72114-69E2-FBEF-2C28-2290496536EF}"/>
              </a:ext>
            </a:extLst>
          </p:cNvPr>
          <p:cNvGrpSpPr/>
          <p:nvPr/>
        </p:nvGrpSpPr>
        <p:grpSpPr>
          <a:xfrm>
            <a:off x="9598700" y="5222936"/>
            <a:ext cx="1578862" cy="374010"/>
            <a:chOff x="9818169" y="4814629"/>
            <a:chExt cx="1578862" cy="374010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53AF3866-DC13-2F58-BF87-EACB59896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169" y="4814789"/>
              <a:ext cx="391596" cy="372772"/>
            </a:xfrm>
            <a:prstGeom prst="rect">
              <a:avLst/>
            </a:prstGeom>
          </p:spPr>
        </p:pic>
        <p:pic>
          <p:nvPicPr>
            <p:cNvPr id="7" name="Picture 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26B540E-642D-439D-D220-5A9B022CC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3019" y="4814629"/>
              <a:ext cx="374012" cy="374010"/>
            </a:xfrm>
            <a:prstGeom prst="rect">
              <a:avLst/>
            </a:prstGeom>
          </p:spPr>
        </p:pic>
        <p:pic>
          <p:nvPicPr>
            <p:cNvPr id="8" name="Picture 7" descr="A green and yellow sign&#10;&#10;Description automatically generated with low confidence">
              <a:extLst>
                <a:ext uri="{FF2B5EF4-FFF2-40B4-BE49-F238E27FC236}">
                  <a16:creationId xmlns:a16="http://schemas.microsoft.com/office/drawing/2014/main" id="{FBDCDCDB-633F-6A3F-DD54-88B349472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105" y="4814789"/>
              <a:ext cx="374010" cy="372772"/>
            </a:xfrm>
            <a:prstGeom prst="rect">
              <a:avLst/>
            </a:prstGeom>
          </p:spPr>
        </p:pic>
      </p:grpSp>
      <p:pic>
        <p:nvPicPr>
          <p:cNvPr id="3" name="Picture 2" descr="A picture containing painted, orange, painting&#10;&#10;Description automatically generated">
            <a:extLst>
              <a:ext uri="{FF2B5EF4-FFF2-40B4-BE49-F238E27FC236}">
                <a16:creationId xmlns:a16="http://schemas.microsoft.com/office/drawing/2014/main" id="{60DB5C4B-E988-703D-3DE7-41D2DE22FC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84370" cy="68600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856F61-7D7C-56D3-CEA4-3380F05B5974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DEF1DB-C9A5-933B-CABC-479770AA2E58}"/>
              </a:ext>
            </a:extLst>
          </p:cNvPr>
          <p:cNvGrpSpPr/>
          <p:nvPr/>
        </p:nvGrpSpPr>
        <p:grpSpPr>
          <a:xfrm>
            <a:off x="7295581" y="943395"/>
            <a:ext cx="5376623" cy="984566"/>
            <a:chOff x="4204826" y="965948"/>
            <a:chExt cx="5376623" cy="9845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477E76-0F19-4946-F6CD-371B98DC6935}"/>
                </a:ext>
              </a:extLst>
            </p:cNvPr>
            <p:cNvSpPr txBox="1"/>
            <p:nvPr/>
          </p:nvSpPr>
          <p:spPr>
            <a:xfrm>
              <a:off x="4204826" y="1488849"/>
              <a:ext cx="537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Chemetal is dedicated to providing designers with product</a:t>
              </a:r>
              <a:b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</a:b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transparency and sustainable materials.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74AB91-B85B-04EE-7F17-7324776B6AAA}"/>
                </a:ext>
              </a:extLst>
            </p:cNvPr>
            <p:cNvSpPr txBox="1"/>
            <p:nvPr/>
          </p:nvSpPr>
          <p:spPr>
            <a:xfrm>
              <a:off x="4204826" y="965948"/>
              <a:ext cx="5059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</a:rPr>
                <a:t>Sustainability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184BA5D-0117-4996-4A2F-7FBE4C8D371D}"/>
              </a:ext>
            </a:extLst>
          </p:cNvPr>
          <p:cNvSpPr txBox="1"/>
          <p:nvPr/>
        </p:nvSpPr>
        <p:spPr>
          <a:xfrm>
            <a:off x="7302262" y="2653134"/>
            <a:ext cx="4065859" cy="1852174"/>
          </a:xfrm>
          <a:prstGeom prst="rect">
            <a:avLst/>
          </a:prstGeom>
          <a:noFill/>
        </p:spPr>
        <p:txBody>
          <a:bodyPr wrap="square" lIns="9144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500000000000000" pitchFamily="34" charset="0"/>
                <a:ea typeface="Times New Roman" panose="02020603050405020304" pitchFamily="18" charset="0"/>
              </a:rPr>
              <a:t>Most Chemetal designs are made from aluminum, one of the most easily recycled materials on the planet.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  <a:ea typeface="Times New Roman" panose="02020603050405020304" pitchFamily="18" charset="0"/>
              </a:rPr>
              <a:t>Chemetal qualifies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500000000000000" pitchFamily="34" charset="0"/>
                <a:ea typeface="Times New Roman" panose="02020603050405020304" pitchFamily="18" charset="0"/>
              </a:rPr>
              <a:t> for LEED points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500000000000000" pitchFamily="34" charset="0"/>
                <a:ea typeface="Times New Roman" panose="02020603050405020304" pitchFamily="18" charset="0"/>
              </a:rPr>
              <a:t>Part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  <a:ea typeface="Times New Roman" panose="02020603050405020304" pitchFamily="18" charset="0"/>
              </a:rPr>
              <a:t> of Mindful Materials, product certification library.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  <a:ea typeface="Times New Roman" panose="02020603050405020304" pitchFamily="18" charset="0"/>
              </a:rPr>
              <a:t>HPDs (Health Product Declarations) exist for many Chemetal designs.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500000000000000" pitchFamily="34" charset="0"/>
                <a:ea typeface="Times New Roman" panose="02020603050405020304" pitchFamily="18" charset="0"/>
              </a:rPr>
              <a:t>Chemetal powers its facilities with nearly 1000 rooftop solar panels.</a:t>
            </a:r>
            <a:endParaRPr lang="en-US" sz="1200" dirty="0">
              <a:solidFill>
                <a:srgbClr val="5986B2"/>
              </a:solidFill>
              <a:latin typeface="Helvetica Light" panose="020B0500000000000000" pitchFamily="34" charset="0"/>
            </a:endParaRP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0EE4FF24-C0EA-88E9-7FDC-BC329B43B235}"/>
              </a:ext>
            </a:extLst>
          </p:cNvPr>
          <p:cNvSpPr/>
          <p:nvPr/>
        </p:nvSpPr>
        <p:spPr>
          <a:xfrm rot="5400000">
            <a:off x="7207371" y="2461892"/>
            <a:ext cx="176419" cy="206066"/>
          </a:xfrm>
          <a:prstGeom prst="corner">
            <a:avLst>
              <a:gd name="adj1" fmla="val 50000"/>
              <a:gd name="adj2" fmla="val 53676"/>
            </a:avLst>
          </a:prstGeom>
          <a:solidFill>
            <a:srgbClr val="5986B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566D67-8DDA-967A-994E-AE155FB7EFFD}"/>
              </a:ext>
            </a:extLst>
          </p:cNvPr>
          <p:cNvGrpSpPr/>
          <p:nvPr/>
        </p:nvGrpSpPr>
        <p:grpSpPr>
          <a:xfrm>
            <a:off x="7360431" y="5279539"/>
            <a:ext cx="1527903" cy="300916"/>
            <a:chOff x="7522560" y="4863687"/>
            <a:chExt cx="1527903" cy="3009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182A851-869B-0657-DDAC-C0C3271A4683}"/>
                </a:ext>
              </a:extLst>
            </p:cNvPr>
            <p:cNvGrpSpPr/>
            <p:nvPr/>
          </p:nvGrpSpPr>
          <p:grpSpPr>
            <a:xfrm>
              <a:off x="8716751" y="4969025"/>
              <a:ext cx="333712" cy="107658"/>
              <a:chOff x="6758992" y="4960902"/>
              <a:chExt cx="333712" cy="107658"/>
            </a:xfrm>
          </p:grpSpPr>
          <p:sp>
            <p:nvSpPr>
              <p:cNvPr id="38" name="Arrow: Chevron 46">
                <a:hlinkClick r:id="rId6"/>
                <a:extLst>
                  <a:ext uri="{FF2B5EF4-FFF2-40B4-BE49-F238E27FC236}">
                    <a16:creationId xmlns:a16="http://schemas.microsoft.com/office/drawing/2014/main" id="{6A573B20-8045-32D5-3C46-32B06C8BFA4A}"/>
                  </a:ext>
                </a:extLst>
              </p:cNvPr>
              <p:cNvSpPr/>
              <p:nvPr/>
            </p:nvSpPr>
            <p:spPr>
              <a:xfrm flipV="1">
                <a:off x="6758992" y="4960902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Arrow: Chevron 47">
                <a:hlinkClick r:id="rId6"/>
                <a:extLst>
                  <a:ext uri="{FF2B5EF4-FFF2-40B4-BE49-F238E27FC236}">
                    <a16:creationId xmlns:a16="http://schemas.microsoft.com/office/drawing/2014/main" id="{99A93C98-6A32-FCA0-2A67-E137DCE501F5}"/>
                  </a:ext>
                </a:extLst>
              </p:cNvPr>
              <p:cNvSpPr/>
              <p:nvPr/>
            </p:nvSpPr>
            <p:spPr>
              <a:xfrm flipV="1">
                <a:off x="6985046" y="4960902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Arrow: Chevron 50">
                <a:hlinkClick r:id="rId6"/>
                <a:extLst>
                  <a:ext uri="{FF2B5EF4-FFF2-40B4-BE49-F238E27FC236}">
                    <a16:creationId xmlns:a16="http://schemas.microsoft.com/office/drawing/2014/main" id="{791FEEBA-61A6-CE6A-575D-092069AEF1AF}"/>
                  </a:ext>
                </a:extLst>
              </p:cNvPr>
              <p:cNvSpPr/>
              <p:nvPr/>
            </p:nvSpPr>
            <p:spPr>
              <a:xfrm flipV="1">
                <a:off x="6872019" y="4960902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>
              <a:hlinkClick r:id="rId7"/>
              <a:extLst>
                <a:ext uri="{FF2B5EF4-FFF2-40B4-BE49-F238E27FC236}">
                  <a16:creationId xmlns:a16="http://schemas.microsoft.com/office/drawing/2014/main" id="{911B37CD-EB2F-0B4E-0F9B-38360A5E2949}"/>
                </a:ext>
              </a:extLst>
            </p:cNvPr>
            <p:cNvSpPr txBox="1"/>
            <p:nvPr/>
          </p:nvSpPr>
          <p:spPr>
            <a:xfrm>
              <a:off x="7522560" y="4863687"/>
              <a:ext cx="1021729" cy="300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5986B2"/>
                  </a:solidFill>
                  <a:latin typeface="Helvetica" pitchFamily="2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Learn More</a:t>
              </a:r>
              <a:endParaRPr lang="en-US" sz="1200" b="1" dirty="0">
                <a:solidFill>
                  <a:srgbClr val="5986B2"/>
                </a:solidFill>
                <a:latin typeface="Helvetica" pitchFamily="2" charset="0"/>
              </a:endParaRPr>
            </a:p>
          </p:txBody>
        </p:sp>
      </p:grpSp>
      <p:sp>
        <p:nvSpPr>
          <p:cNvPr id="17" name="L-Shape 16">
            <a:extLst>
              <a:ext uri="{FF2B5EF4-FFF2-40B4-BE49-F238E27FC236}">
                <a16:creationId xmlns:a16="http://schemas.microsoft.com/office/drawing/2014/main" id="{6812A247-5DDE-79E3-62B7-706172DCB2CE}"/>
              </a:ext>
            </a:extLst>
          </p:cNvPr>
          <p:cNvSpPr/>
          <p:nvPr/>
        </p:nvSpPr>
        <p:spPr>
          <a:xfrm>
            <a:off x="9637615" y="1021460"/>
            <a:ext cx="298745" cy="305534"/>
          </a:xfrm>
          <a:prstGeom prst="corner">
            <a:avLst/>
          </a:prstGeom>
          <a:solidFill>
            <a:srgbClr val="5986B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F37A1B-D623-A7D7-B872-5BF11EC43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453" y="5231754"/>
            <a:ext cx="1230798" cy="278901"/>
          </a:xfrm>
          <a:prstGeom prst="rect">
            <a:avLst/>
          </a:prstGeom>
        </p:spPr>
      </p:pic>
      <p:pic>
        <p:nvPicPr>
          <p:cNvPr id="3" name="Picture 2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16237719-E8C8-030A-F3F1-D05BC9107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5"/>
          <a:stretch/>
        </p:blipFill>
        <p:spPr>
          <a:xfrm>
            <a:off x="-5369" y="0"/>
            <a:ext cx="582316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9FC2A-7A03-62D7-89C6-3772B24F0BED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4E36A1-A0C6-43BD-D7C3-1D3795EEA317}"/>
              </a:ext>
            </a:extLst>
          </p:cNvPr>
          <p:cNvGrpSpPr/>
          <p:nvPr/>
        </p:nvGrpSpPr>
        <p:grpSpPr>
          <a:xfrm>
            <a:off x="6621970" y="1179356"/>
            <a:ext cx="5018795" cy="4539752"/>
            <a:chOff x="6621970" y="1197221"/>
            <a:chExt cx="5018795" cy="453975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6D8120-E4BD-A520-D59A-0E2C202A2BE8}"/>
                </a:ext>
              </a:extLst>
            </p:cNvPr>
            <p:cNvGrpSpPr/>
            <p:nvPr/>
          </p:nvGrpSpPr>
          <p:grpSpPr>
            <a:xfrm>
              <a:off x="6739129" y="1604092"/>
              <a:ext cx="4901636" cy="4132881"/>
              <a:chOff x="6948769" y="1410301"/>
              <a:chExt cx="4901636" cy="413288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1154B33-8428-EFC5-8532-8E42934DD99B}"/>
                  </a:ext>
                </a:extLst>
              </p:cNvPr>
              <p:cNvGrpSpPr/>
              <p:nvPr/>
            </p:nvGrpSpPr>
            <p:grpSpPr>
              <a:xfrm>
                <a:off x="6948769" y="2610630"/>
                <a:ext cx="4646332" cy="2932552"/>
                <a:chOff x="5455569" y="1828558"/>
                <a:chExt cx="4646332" cy="2567693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436C120D-D9DF-5949-3A51-FF5FD96572FC}"/>
                    </a:ext>
                  </a:extLst>
                </p:cNvPr>
                <p:cNvGrpSpPr/>
                <p:nvPr/>
              </p:nvGrpSpPr>
              <p:grpSpPr>
                <a:xfrm>
                  <a:off x="5455569" y="2004172"/>
                  <a:ext cx="4646332" cy="2392079"/>
                  <a:chOff x="7284795" y="2776786"/>
                  <a:chExt cx="4646332" cy="2392079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78B6DB0C-6119-0CB4-E9F2-9CAECE9F6B77}"/>
                      </a:ext>
                    </a:extLst>
                  </p:cNvPr>
                  <p:cNvSpPr txBox="1"/>
                  <p:nvPr/>
                </p:nvSpPr>
                <p:spPr>
                  <a:xfrm>
                    <a:off x="7561165" y="2776786"/>
                    <a:ext cx="4369962" cy="175102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itchFamily="2" charset="0"/>
                      </a:rPr>
                      <a:t>Let’s crank some metal. </a:t>
                    </a:r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</a:rPr>
                      <a:t>Chemetal is a second-generation family-owned company that’s been in business for 50+ years.</a:t>
                    </a:r>
                  </a:p>
                  <a:p>
                    <a:pPr>
                      <a:lnSpc>
                        <a:spcPct val="120000"/>
                      </a:lnSpc>
                    </a:pPr>
                    <a:endParaRPr lang="en-US" sz="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</a:endParaRP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</a:rPr>
                      <a:t>Many Chemetal designs are produced in-house at the company’s 70,000 sq. ft. facility in Western Massachusetts. Others are sourced from the best suppliers the world over. </a:t>
                    </a:r>
                  </a:p>
                  <a:p>
                    <a:pPr>
                      <a:lnSpc>
                        <a:spcPct val="120000"/>
                      </a:lnSpc>
                    </a:pPr>
                    <a:endParaRPr lang="en-US" sz="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</a:endParaRP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</a:rPr>
                      <a:t>It’s all sold through an international, though mostly domestic, distributor network and backed up by a sales and customer service team that cares about getting it right.</a:t>
                    </a:r>
                  </a:p>
                </p:txBody>
              </p:sp>
              <p:sp>
                <p:nvSpPr>
                  <p:cNvPr id="19" name="L-Shape 18">
                    <a:extLst>
                      <a:ext uri="{FF2B5EF4-FFF2-40B4-BE49-F238E27FC236}">
                        <a16:creationId xmlns:a16="http://schemas.microsoft.com/office/drawing/2014/main" id="{9C44CE45-9997-EAE3-5BF8-75F0F2035D80}"/>
                      </a:ext>
                    </a:extLst>
                  </p:cNvPr>
                  <p:cNvSpPr/>
                  <p:nvPr/>
                </p:nvSpPr>
                <p:spPr>
                  <a:xfrm>
                    <a:off x="7284795" y="4988437"/>
                    <a:ext cx="176419" cy="180428"/>
                  </a:xfrm>
                  <a:prstGeom prst="corner">
                    <a:avLst/>
                  </a:prstGeom>
                  <a:solidFill>
                    <a:srgbClr val="5986B2">
                      <a:alpha val="2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L-Shape 16">
                  <a:extLst>
                    <a:ext uri="{FF2B5EF4-FFF2-40B4-BE49-F238E27FC236}">
                      <a16:creationId xmlns:a16="http://schemas.microsoft.com/office/drawing/2014/main" id="{BA7A8F26-E55C-4D1E-8FF3-C88097434DA7}"/>
                    </a:ext>
                  </a:extLst>
                </p:cNvPr>
                <p:cNvSpPr/>
                <p:nvPr/>
              </p:nvSpPr>
              <p:spPr>
                <a:xfrm rot="10800000">
                  <a:off x="9925482" y="1828558"/>
                  <a:ext cx="176419" cy="180428"/>
                </a:xfrm>
                <a:prstGeom prst="corner">
                  <a:avLst/>
                </a:prstGeom>
                <a:solidFill>
                  <a:srgbClr val="5986B2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050B0F-EC41-9098-FC8A-E713D9E67DA2}"/>
                  </a:ext>
                </a:extLst>
              </p:cNvPr>
              <p:cNvSpPr txBox="1"/>
              <p:nvPr/>
            </p:nvSpPr>
            <p:spPr>
              <a:xfrm>
                <a:off x="7214944" y="1410301"/>
                <a:ext cx="46354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Chemetal is a massive collection</a:t>
                </a:r>
              </a:p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of metal designs &amp; laminates</a:t>
                </a:r>
              </a:p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for interior spaces.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7B8173F-7D30-C63F-4A3D-C6CC8BA88113}"/>
                </a:ext>
              </a:extLst>
            </p:cNvPr>
            <p:cNvGrpSpPr/>
            <p:nvPr/>
          </p:nvGrpSpPr>
          <p:grpSpPr>
            <a:xfrm>
              <a:off x="6915548" y="5253908"/>
              <a:ext cx="1523340" cy="276999"/>
              <a:chOff x="6915548" y="5152811"/>
              <a:chExt cx="1523340" cy="276999"/>
            </a:xfrm>
          </p:grpSpPr>
          <p:sp>
            <p:nvSpPr>
              <p:cNvPr id="14" name="TextBox 13">
                <a:hlinkClick r:id="rId4"/>
                <a:extLst>
                  <a:ext uri="{FF2B5EF4-FFF2-40B4-BE49-F238E27FC236}">
                    <a16:creationId xmlns:a16="http://schemas.microsoft.com/office/drawing/2014/main" id="{EF989E8C-F065-C449-978D-58A0C479FA05}"/>
                  </a:ext>
                </a:extLst>
              </p:cNvPr>
              <p:cNvSpPr txBox="1"/>
              <p:nvPr/>
            </p:nvSpPr>
            <p:spPr>
              <a:xfrm>
                <a:off x="6915548" y="5152811"/>
                <a:ext cx="12307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u="sng" dirty="0">
                    <a:solidFill>
                      <a:srgbClr val="5986B2"/>
                    </a:solidFill>
                    <a:latin typeface="Helvetica" pitchFamily="2" charset="0"/>
                  </a:rPr>
                  <a:t>Learn more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ADA1731-CB41-C193-FE48-5658F98EE958}"/>
                  </a:ext>
                </a:extLst>
              </p:cNvPr>
              <p:cNvGrpSpPr/>
              <p:nvPr/>
            </p:nvGrpSpPr>
            <p:grpSpPr>
              <a:xfrm>
                <a:off x="8105176" y="5236530"/>
                <a:ext cx="333712" cy="107658"/>
                <a:chOff x="8105176" y="5236530"/>
                <a:chExt cx="333712" cy="107658"/>
              </a:xfrm>
            </p:grpSpPr>
            <p:sp>
              <p:nvSpPr>
                <p:cNvPr id="28" name="Arrow: Chevron 22">
                  <a:hlinkClick r:id="rId4"/>
                  <a:extLst>
                    <a:ext uri="{FF2B5EF4-FFF2-40B4-BE49-F238E27FC236}">
                      <a16:creationId xmlns:a16="http://schemas.microsoft.com/office/drawing/2014/main" id="{916788E0-EA14-E4D9-E29B-0F0856E0A2CD}"/>
                    </a:ext>
                  </a:extLst>
                </p:cNvPr>
                <p:cNvSpPr/>
                <p:nvPr/>
              </p:nvSpPr>
              <p:spPr>
                <a:xfrm flipV="1">
                  <a:off x="8105176" y="5236530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Arrow: Chevron 23">
                  <a:hlinkClick r:id="rId4"/>
                  <a:extLst>
                    <a:ext uri="{FF2B5EF4-FFF2-40B4-BE49-F238E27FC236}">
                      <a16:creationId xmlns:a16="http://schemas.microsoft.com/office/drawing/2014/main" id="{6BD686CD-A310-7797-5C19-E7A151E0D66D}"/>
                    </a:ext>
                  </a:extLst>
                </p:cNvPr>
                <p:cNvSpPr/>
                <p:nvPr/>
              </p:nvSpPr>
              <p:spPr>
                <a:xfrm flipV="1">
                  <a:off x="8331230" y="5236530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Arrow: Chevron 24">
                  <a:hlinkClick r:id="rId4"/>
                  <a:extLst>
                    <a:ext uri="{FF2B5EF4-FFF2-40B4-BE49-F238E27FC236}">
                      <a16:creationId xmlns:a16="http://schemas.microsoft.com/office/drawing/2014/main" id="{D9295ED3-D6F5-5528-3C65-08443102B7B2}"/>
                    </a:ext>
                  </a:extLst>
                </p:cNvPr>
                <p:cNvSpPr/>
                <p:nvPr/>
              </p:nvSpPr>
              <p:spPr>
                <a:xfrm flipV="1">
                  <a:off x="8218203" y="5236530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3" name="L-Shape 32">
              <a:extLst>
                <a:ext uri="{FF2B5EF4-FFF2-40B4-BE49-F238E27FC236}">
                  <a16:creationId xmlns:a16="http://schemas.microsoft.com/office/drawing/2014/main" id="{90A26E43-4C98-FB09-76C9-519F97B0C10B}"/>
                </a:ext>
              </a:extLst>
            </p:cNvPr>
            <p:cNvSpPr/>
            <p:nvPr/>
          </p:nvSpPr>
          <p:spPr>
            <a:xfrm rot="5400000">
              <a:off x="6626533" y="1192658"/>
              <a:ext cx="401610" cy="41073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839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loor, wall, room&#10;&#10;Description automatically generated">
            <a:extLst>
              <a:ext uri="{FF2B5EF4-FFF2-40B4-BE49-F238E27FC236}">
                <a16:creationId xmlns:a16="http://schemas.microsoft.com/office/drawing/2014/main" id="{2DAFA67C-805C-E243-7C57-C47D897E8A6E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541"/>
          <a:stretch/>
        </p:blipFill>
        <p:spPr>
          <a:xfrm>
            <a:off x="0" y="5390759"/>
            <a:ext cx="2073730" cy="14672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72A232-037D-8872-3A06-C28CDBF517D1}"/>
              </a:ext>
            </a:extLst>
          </p:cNvPr>
          <p:cNvSpPr txBox="1"/>
          <p:nvPr/>
        </p:nvSpPr>
        <p:spPr>
          <a:xfrm>
            <a:off x="2735624" y="2085046"/>
            <a:ext cx="3527153" cy="2960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Sublime European design aesthetic.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Made in Italy, Treefrog is stocked in USA.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Standard sheets sizes.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Consistent veneer selection, sheet after sheet.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Popular walnut and oak veneer choices.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Flat and textured groove surfaces.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Made in Italy, Treefrog is stocked in USA.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Treefrog uses faster growing, more commonly occurring tree species, from documented and well managed forests, to create the look of more exotic woods.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12D271-C4BF-8A3E-B6C0-C5BA769515A1}"/>
              </a:ext>
            </a:extLst>
          </p:cNvPr>
          <p:cNvSpPr txBox="1"/>
          <p:nvPr/>
        </p:nvSpPr>
        <p:spPr>
          <a:xfrm>
            <a:off x="2712980" y="656925"/>
            <a:ext cx="3527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Treefrog is a prefinished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wood veneer ideal for vertical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use in interior spaces.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175EDD-E325-DA9B-3683-C463D34E7EE4}"/>
              </a:ext>
            </a:extLst>
          </p:cNvPr>
          <p:cNvGrpSpPr/>
          <p:nvPr/>
        </p:nvGrpSpPr>
        <p:grpSpPr>
          <a:xfrm>
            <a:off x="2628050" y="5186005"/>
            <a:ext cx="1523340" cy="276999"/>
            <a:chOff x="5663467" y="5657753"/>
            <a:chExt cx="1523340" cy="276999"/>
          </a:xfrm>
        </p:grpSpPr>
        <p:sp>
          <p:nvSpPr>
            <p:cNvPr id="36" name="TextBox 35">
              <a:hlinkClick r:id="rId2"/>
              <a:extLst>
                <a:ext uri="{FF2B5EF4-FFF2-40B4-BE49-F238E27FC236}">
                  <a16:creationId xmlns:a16="http://schemas.microsoft.com/office/drawing/2014/main" id="{788948C1-3143-3A7C-2C4A-E9AAAC80627E}"/>
                </a:ext>
              </a:extLst>
            </p:cNvPr>
            <p:cNvSpPr txBox="1"/>
            <p:nvPr/>
          </p:nvSpPr>
          <p:spPr>
            <a:xfrm>
              <a:off x="5663467" y="5657753"/>
              <a:ext cx="1230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>
                  <a:solidFill>
                    <a:srgbClr val="56B38F"/>
                  </a:solidFill>
                  <a:latin typeface="Helvetica" pitchFamily="2" charset="0"/>
                </a:rPr>
                <a:t>Learn more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64C26CD-5A4F-42E2-E456-F63309E26A49}"/>
                </a:ext>
              </a:extLst>
            </p:cNvPr>
            <p:cNvGrpSpPr/>
            <p:nvPr/>
          </p:nvGrpSpPr>
          <p:grpSpPr>
            <a:xfrm>
              <a:off x="6853095" y="5741472"/>
              <a:ext cx="333712" cy="107658"/>
              <a:chOff x="8803644" y="5609905"/>
              <a:chExt cx="333712" cy="107658"/>
            </a:xfrm>
          </p:grpSpPr>
          <p:sp>
            <p:nvSpPr>
              <p:cNvPr id="38" name="Arrow: Chevron 22">
                <a:hlinkClick r:id="rId3"/>
                <a:extLst>
                  <a:ext uri="{FF2B5EF4-FFF2-40B4-BE49-F238E27FC236}">
                    <a16:creationId xmlns:a16="http://schemas.microsoft.com/office/drawing/2014/main" id="{F2CBDC36-FF00-CDED-0DD4-361059161692}"/>
                  </a:ext>
                </a:extLst>
              </p:cNvPr>
              <p:cNvSpPr/>
              <p:nvPr/>
            </p:nvSpPr>
            <p:spPr>
              <a:xfrm flipV="1">
                <a:off x="8803644" y="5609905"/>
                <a:ext cx="107658" cy="107658"/>
              </a:xfrm>
              <a:prstGeom prst="chevron">
                <a:avLst/>
              </a:prstGeom>
              <a:solidFill>
                <a:srgbClr val="56B3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Arrow: Chevron 23">
                <a:hlinkClick r:id="rId4"/>
                <a:extLst>
                  <a:ext uri="{FF2B5EF4-FFF2-40B4-BE49-F238E27FC236}">
                    <a16:creationId xmlns:a16="http://schemas.microsoft.com/office/drawing/2014/main" id="{91B4E415-DCCE-6480-30D6-0A30B84D60F5}"/>
                  </a:ext>
                </a:extLst>
              </p:cNvPr>
              <p:cNvSpPr/>
              <p:nvPr/>
            </p:nvSpPr>
            <p:spPr>
              <a:xfrm flipV="1">
                <a:off x="9029698" y="5609905"/>
                <a:ext cx="107658" cy="107658"/>
              </a:xfrm>
              <a:prstGeom prst="chevron">
                <a:avLst/>
              </a:prstGeom>
              <a:solidFill>
                <a:srgbClr val="56B3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Arrow: Chevron 24">
                <a:hlinkClick r:id="rId2"/>
                <a:extLst>
                  <a:ext uri="{FF2B5EF4-FFF2-40B4-BE49-F238E27FC236}">
                    <a16:creationId xmlns:a16="http://schemas.microsoft.com/office/drawing/2014/main" id="{0FFA6E40-8212-6346-691E-348B8DFADE4A}"/>
                  </a:ext>
                </a:extLst>
              </p:cNvPr>
              <p:cNvSpPr/>
              <p:nvPr/>
            </p:nvSpPr>
            <p:spPr>
              <a:xfrm flipV="1">
                <a:off x="8916671" y="5609905"/>
                <a:ext cx="107658" cy="107658"/>
              </a:xfrm>
              <a:prstGeom prst="chevron">
                <a:avLst/>
              </a:prstGeom>
              <a:solidFill>
                <a:srgbClr val="56B3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15" descr="A person standing next to an escalator&#10;&#10;Description automatically generated">
            <a:extLst>
              <a:ext uri="{FF2B5EF4-FFF2-40B4-BE49-F238E27FC236}">
                <a16:creationId xmlns:a16="http://schemas.microsoft.com/office/drawing/2014/main" id="{CC9017D2-D737-A513-D769-FE986009AE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5382848"/>
            <a:ext cx="2072207" cy="1460824"/>
          </a:xfrm>
          <a:prstGeom prst="rect">
            <a:avLst/>
          </a:prstGeom>
        </p:spPr>
      </p:pic>
      <p:pic>
        <p:nvPicPr>
          <p:cNvPr id="18" name="Picture 17">
            <a:hlinkClick r:id="rId5"/>
            <a:extLst>
              <a:ext uri="{FF2B5EF4-FFF2-40B4-BE49-F238E27FC236}">
                <a16:creationId xmlns:a16="http://schemas.microsoft.com/office/drawing/2014/main" id="{5851421A-511A-E45D-F5C1-449490DB5E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" y="5390759"/>
            <a:ext cx="2079160" cy="1476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F7C0A-64ED-34D1-5FDD-B26FBA7E418F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56" name="Picture 5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7A928C6-8125-004F-7213-184E0D643FD6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5504"/>
            <a:ext cx="2059684" cy="1640534"/>
          </a:xfrm>
          <a:prstGeom prst="rect">
            <a:avLst/>
          </a:prstGeom>
        </p:spPr>
      </p:pic>
      <p:pic>
        <p:nvPicPr>
          <p:cNvPr id="20" name="Picture 19">
            <a:hlinkClick r:id="rId7"/>
            <a:extLst>
              <a:ext uri="{FF2B5EF4-FFF2-40B4-BE49-F238E27FC236}">
                <a16:creationId xmlns:a16="http://schemas.microsoft.com/office/drawing/2014/main" id="{6008E95E-6D69-042E-962C-B218B89AE0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30" y="124016"/>
            <a:ext cx="2063262" cy="1375508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511556E6-1C6E-02B1-C168-2BD7C832629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12100"/>
            <a:ext cx="2065114" cy="1765646"/>
          </a:xfrm>
          <a:prstGeom prst="rect">
            <a:avLst/>
          </a:prstGeom>
        </p:spPr>
      </p:pic>
      <p:sp>
        <p:nvSpPr>
          <p:cNvPr id="10" name="L-Shape 9">
            <a:extLst>
              <a:ext uri="{FF2B5EF4-FFF2-40B4-BE49-F238E27FC236}">
                <a16:creationId xmlns:a16="http://schemas.microsoft.com/office/drawing/2014/main" id="{20975C4A-8016-E229-7449-0A252CEB6D5A}"/>
              </a:ext>
            </a:extLst>
          </p:cNvPr>
          <p:cNvSpPr/>
          <p:nvPr/>
        </p:nvSpPr>
        <p:spPr>
          <a:xfrm rot="10800000">
            <a:off x="5958075" y="453233"/>
            <a:ext cx="304701" cy="280508"/>
          </a:xfrm>
          <a:prstGeom prst="corner">
            <a:avLst/>
          </a:prstGeom>
          <a:solidFill>
            <a:srgbClr val="56B38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0919FA85-A7B3-0DB8-20BD-BFC693B7839B}"/>
              </a:ext>
            </a:extLst>
          </p:cNvPr>
          <p:cNvSpPr/>
          <p:nvPr/>
        </p:nvSpPr>
        <p:spPr>
          <a:xfrm rot="5400000">
            <a:off x="2559640" y="1949100"/>
            <a:ext cx="198455" cy="182698"/>
          </a:xfrm>
          <a:prstGeom prst="corner">
            <a:avLst/>
          </a:prstGeom>
          <a:solidFill>
            <a:srgbClr val="56B38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hlinkClick r:id="rId10"/>
            <a:extLst>
              <a:ext uri="{FF2B5EF4-FFF2-40B4-BE49-F238E27FC236}">
                <a16:creationId xmlns:a16="http://schemas.microsoft.com/office/drawing/2014/main" id="{810B2825-42FF-3AF0-E490-759F97A424B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982" y="-33258"/>
            <a:ext cx="5401016" cy="6924515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id="{97E6EDF1-3C03-C9EC-F722-1D106837CA0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30" y="1741132"/>
            <a:ext cx="2070544" cy="1667267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&#10;">
            <a:extLst>
              <a:ext uri="{FF2B5EF4-FFF2-40B4-BE49-F238E27FC236}">
                <a16:creationId xmlns:a16="http://schemas.microsoft.com/office/drawing/2014/main" id="{F17BE14F-EB63-B0B0-BDBF-829F7E4658A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508" y="5763208"/>
            <a:ext cx="1888129" cy="478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CACC49-289C-3B37-599F-51D5570E952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243" y="5676733"/>
            <a:ext cx="621256" cy="7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98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0EE83DB-7514-B4EF-9015-431AF9D8C2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612" y="4873291"/>
            <a:ext cx="621256" cy="72803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0B25325-4BE8-1533-59C1-C13D785A6D44}"/>
              </a:ext>
            </a:extLst>
          </p:cNvPr>
          <p:cNvSpPr/>
          <p:nvPr/>
        </p:nvSpPr>
        <p:spPr>
          <a:xfrm>
            <a:off x="11316726" y="453423"/>
            <a:ext cx="875441" cy="642072"/>
          </a:xfrm>
          <a:prstGeom prst="rect">
            <a:avLst/>
          </a:prstGeom>
          <a:solidFill>
            <a:srgbClr val="56B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endParaRPr lang="en-US" dirty="0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2DE70EF-9345-B868-1236-79956C4194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943" y="539513"/>
            <a:ext cx="463623" cy="463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96065-5E87-7108-96B8-029174C1D6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782" y="6084223"/>
            <a:ext cx="932688" cy="777240"/>
          </a:xfrm>
          <a:prstGeom prst="rect">
            <a:avLst/>
          </a:prstGeom>
        </p:spPr>
      </p:pic>
      <p:pic>
        <p:nvPicPr>
          <p:cNvPr id="31" name="Picture 30">
            <a:hlinkClick r:id="rId5"/>
            <a:extLst>
              <a:ext uri="{FF2B5EF4-FFF2-40B4-BE49-F238E27FC236}">
                <a16:creationId xmlns:a16="http://schemas.microsoft.com/office/drawing/2014/main" id="{425E1A8C-09CA-BEF8-0BA7-2B9332C4A9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83" y="387990"/>
            <a:ext cx="3514675" cy="25146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D802E6-5CD9-F0F2-0701-684861FAE0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7292" y="6099755"/>
            <a:ext cx="932688" cy="7772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4148C3-A7F4-44D6-7315-21199FD2F8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1972" y="6099755"/>
            <a:ext cx="932688" cy="7772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6F87E5-22AB-675D-7D28-F916B5705F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1006" y="6099755"/>
            <a:ext cx="932688" cy="7772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17D741D-F474-6DA2-7043-7C9BE65E08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8520" y="6099755"/>
            <a:ext cx="932688" cy="77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F5C225-52FF-0064-C64F-D9CF0BB2DEA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547" y="6099755"/>
            <a:ext cx="932688" cy="777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F98A43-9E7A-00B8-52BA-7505E816423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251" y="6099755"/>
            <a:ext cx="932688" cy="777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EF7A1-5CBB-405D-E451-B31AC94221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2285" y="6099755"/>
            <a:ext cx="932688" cy="777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E4434B-7D73-A8E2-0F6F-1FF5C19A104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388" y="6099755"/>
            <a:ext cx="932688" cy="777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469C0E-982A-2F9A-EF12-2DF47878AD7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59" y="6099755"/>
            <a:ext cx="932688" cy="7772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12FA21-B8F7-C913-E043-6EA38C43CA0D}"/>
              </a:ext>
            </a:extLst>
          </p:cNvPr>
          <p:cNvSpPr txBox="1"/>
          <p:nvPr/>
        </p:nvSpPr>
        <p:spPr>
          <a:xfrm>
            <a:off x="723690" y="6091797"/>
            <a:ext cx="624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#1212F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96145D-36FB-A118-573B-DAF6AFDB9AFB}"/>
              </a:ext>
            </a:extLst>
          </p:cNvPr>
          <p:cNvSpPr txBox="1"/>
          <p:nvPr/>
        </p:nvSpPr>
        <p:spPr>
          <a:xfrm>
            <a:off x="1910898" y="6101677"/>
            <a:ext cx="629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#1226F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21C69-AD36-182F-DA8D-AAF7F06AE8C7}"/>
              </a:ext>
            </a:extLst>
          </p:cNvPr>
          <p:cNvSpPr txBox="1"/>
          <p:nvPr/>
        </p:nvSpPr>
        <p:spPr>
          <a:xfrm>
            <a:off x="3074683" y="6101677"/>
            <a:ext cx="629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#1805F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1EF423-D2D4-C693-4CBD-2F4CFFBE49D6}"/>
              </a:ext>
            </a:extLst>
          </p:cNvPr>
          <p:cNvSpPr txBox="1"/>
          <p:nvPr/>
        </p:nvSpPr>
        <p:spPr>
          <a:xfrm>
            <a:off x="4277675" y="6091797"/>
            <a:ext cx="624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#1806F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1BBD5F-0508-3D98-D907-8EAE18C145DE}"/>
              </a:ext>
            </a:extLst>
          </p:cNvPr>
          <p:cNvSpPr txBox="1"/>
          <p:nvPr/>
        </p:nvSpPr>
        <p:spPr>
          <a:xfrm>
            <a:off x="5384662" y="6084223"/>
            <a:ext cx="657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#1808F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EB1CBF-CA91-0514-593F-9F01398911EC}"/>
              </a:ext>
            </a:extLst>
          </p:cNvPr>
          <p:cNvSpPr txBox="1"/>
          <p:nvPr/>
        </p:nvSpPr>
        <p:spPr>
          <a:xfrm>
            <a:off x="6475600" y="6084223"/>
            <a:ext cx="681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#1850F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3F28DE-D8B7-F9C6-37A0-8B62AE98E4F5}"/>
              </a:ext>
            </a:extLst>
          </p:cNvPr>
          <p:cNvSpPr txBox="1"/>
          <p:nvPr/>
        </p:nvSpPr>
        <p:spPr>
          <a:xfrm>
            <a:off x="7664219" y="6101677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#1873F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03C036-1B2A-277D-3978-A001E96298DC}"/>
              </a:ext>
            </a:extLst>
          </p:cNvPr>
          <p:cNvSpPr txBox="1"/>
          <p:nvPr/>
        </p:nvSpPr>
        <p:spPr>
          <a:xfrm>
            <a:off x="8787083" y="6108355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#40222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BFEC72-7FF2-169A-96AE-CCEA544CF758}"/>
              </a:ext>
            </a:extLst>
          </p:cNvPr>
          <p:cNvSpPr txBox="1"/>
          <p:nvPr/>
        </p:nvSpPr>
        <p:spPr>
          <a:xfrm>
            <a:off x="9931708" y="6108355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#43004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0CBE9-40B4-6675-CF65-136DF3957FE6}"/>
              </a:ext>
            </a:extLst>
          </p:cNvPr>
          <p:cNvSpPr txBox="1"/>
          <p:nvPr/>
        </p:nvSpPr>
        <p:spPr>
          <a:xfrm>
            <a:off x="11069790" y="6108355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#44922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7B645-9D46-9CBA-2634-987F018B7589}"/>
              </a:ext>
            </a:extLst>
          </p:cNvPr>
          <p:cNvSpPr txBox="1"/>
          <p:nvPr/>
        </p:nvSpPr>
        <p:spPr>
          <a:xfrm>
            <a:off x="7665305" y="2158739"/>
            <a:ext cx="3865214" cy="170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ea typeface="Times New Roman" panose="02020603050405020304" pitchFamily="18" charset="0"/>
              </a:rPr>
              <a:t>Treefrog’s new color matched wood backer eliminates the brown laminate edge and makes fabrication easier. It is more flexible and runs cross grain to the veneer face making it stable too.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 Light" panose="020B0403020202020204" pitchFamily="34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403020202020204" pitchFamily="34" charset="0"/>
                <a:ea typeface="Times New Roman" panose="02020603050405020304" pitchFamily="18" charset="0"/>
              </a:rPr>
              <a:t>It’s the same great “made in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ea typeface="Times New Roman" panose="02020603050405020304" pitchFamily="18" charset="0"/>
              </a:rPr>
              <a:t>Italy, stocked in USA” prefinished wood veneer Treefrog has been selling for 20 years. The entire collection is now FSC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ea typeface="Times New Roman" panose="02020603050405020304" pitchFamily="18" charset="0"/>
              </a:rPr>
              <a:t>®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ea typeface="Times New Roman" panose="02020603050405020304" pitchFamily="18" charset="0"/>
              </a:rPr>
              <a:t>certified </a:t>
            </a:r>
            <a:endParaRPr lang="en-US" sz="1200" baseline="30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 Light" panose="020B04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4DC34A-87F5-8BE5-3F11-6EAF36358C8C}"/>
              </a:ext>
            </a:extLst>
          </p:cNvPr>
          <p:cNvSpPr txBox="1">
            <a:spLocks/>
          </p:cNvSpPr>
          <p:nvPr/>
        </p:nvSpPr>
        <p:spPr>
          <a:xfrm>
            <a:off x="7664219" y="846466"/>
            <a:ext cx="3256700" cy="488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Treefrog is turning 20.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To celebrate, we introduced 11 new veneers and a greener, more flexible color matched backer.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TextBox 9">
            <a:hlinkClick r:id="rId15"/>
            <a:extLst>
              <a:ext uri="{FF2B5EF4-FFF2-40B4-BE49-F238E27FC236}">
                <a16:creationId xmlns:a16="http://schemas.microsoft.com/office/drawing/2014/main" id="{AACF3C1F-0C6B-ED36-2FD7-ED3B2D694F24}"/>
              </a:ext>
            </a:extLst>
          </p:cNvPr>
          <p:cNvSpPr txBox="1"/>
          <p:nvPr/>
        </p:nvSpPr>
        <p:spPr>
          <a:xfrm>
            <a:off x="7653493" y="4054326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56B38F"/>
                </a:solidFill>
                <a:latin typeface="Helvetica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6B38F"/>
              </a:solidFill>
              <a:latin typeface="Helvetica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6F7BE5-C847-4435-ACE3-6F0EA6610C2D}"/>
              </a:ext>
            </a:extLst>
          </p:cNvPr>
          <p:cNvGrpSpPr/>
          <p:nvPr/>
        </p:nvGrpSpPr>
        <p:grpSpPr>
          <a:xfrm>
            <a:off x="8843121" y="4138045"/>
            <a:ext cx="333712" cy="107658"/>
            <a:chOff x="8767788" y="5472454"/>
            <a:chExt cx="333712" cy="107658"/>
          </a:xfrm>
        </p:grpSpPr>
        <p:sp>
          <p:nvSpPr>
            <p:cNvPr id="12" name="Arrow: Chevron 22">
              <a:hlinkClick r:id="rId17"/>
              <a:extLst>
                <a:ext uri="{FF2B5EF4-FFF2-40B4-BE49-F238E27FC236}">
                  <a16:creationId xmlns:a16="http://schemas.microsoft.com/office/drawing/2014/main" id="{B2434677-9C5A-AD87-3591-66DFE169297E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6B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23">
              <a:hlinkClick r:id="rId18"/>
              <a:extLst>
                <a:ext uri="{FF2B5EF4-FFF2-40B4-BE49-F238E27FC236}">
                  <a16:creationId xmlns:a16="http://schemas.microsoft.com/office/drawing/2014/main" id="{AC493D85-DC6A-BC2E-0B67-F68B804B8350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6B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Arrow: Chevron 24">
              <a:hlinkClick r:id="rId15"/>
              <a:extLst>
                <a:ext uri="{FF2B5EF4-FFF2-40B4-BE49-F238E27FC236}">
                  <a16:creationId xmlns:a16="http://schemas.microsoft.com/office/drawing/2014/main" id="{174ECA5A-192F-A06C-466A-73E0F91459A0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6B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FBAD046-85ED-3CBE-2C53-E9BC46C5AEF8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</a:p>
        </p:txBody>
      </p:sp>
      <p:pic>
        <p:nvPicPr>
          <p:cNvPr id="41" name="Picture 40">
            <a:hlinkClick r:id="rId19"/>
            <a:extLst>
              <a:ext uri="{FF2B5EF4-FFF2-40B4-BE49-F238E27FC236}">
                <a16:creationId xmlns:a16="http://schemas.microsoft.com/office/drawing/2014/main" id="{F32F02ED-9237-F210-0D99-7BF93032511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7740" y="387209"/>
            <a:ext cx="2596782" cy="1731188"/>
          </a:xfrm>
          <a:prstGeom prst="rect">
            <a:avLst/>
          </a:prstGeom>
        </p:spPr>
      </p:pic>
      <p:pic>
        <p:nvPicPr>
          <p:cNvPr id="43" name="Picture 42">
            <a:hlinkClick r:id="rId21"/>
            <a:extLst>
              <a:ext uri="{FF2B5EF4-FFF2-40B4-BE49-F238E27FC236}">
                <a16:creationId xmlns:a16="http://schemas.microsoft.com/office/drawing/2014/main" id="{CDBB2B47-3A7C-DF70-0CC7-F7053206089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074" y="2525503"/>
            <a:ext cx="2496114" cy="3134931"/>
          </a:xfrm>
          <a:prstGeom prst="rect">
            <a:avLst/>
          </a:prstGeom>
        </p:spPr>
      </p:pic>
      <p:pic>
        <p:nvPicPr>
          <p:cNvPr id="47" name="Picture 46">
            <a:hlinkClick r:id="rId23"/>
            <a:extLst>
              <a:ext uri="{FF2B5EF4-FFF2-40B4-BE49-F238E27FC236}">
                <a16:creationId xmlns:a16="http://schemas.microsoft.com/office/drawing/2014/main" id="{57BD6CDE-2188-33DD-B97F-47BE41ADB9C0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83" y="3331301"/>
            <a:ext cx="3514675" cy="2329133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4865FE59-9EB8-EF0B-9B0C-D47462ED4B14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783" y="4998145"/>
            <a:ext cx="1888129" cy="478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B1160-4476-FFBE-DFC4-C9FFFA08E7A6}"/>
              </a:ext>
            </a:extLst>
          </p:cNvPr>
          <p:cNvSpPr txBox="1"/>
          <p:nvPr/>
        </p:nvSpPr>
        <p:spPr>
          <a:xfrm>
            <a:off x="374352" y="5842660"/>
            <a:ext cx="1266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Helvetica Oblique" pitchFamily="2" charset="0"/>
              </a:rPr>
              <a:t>*Not all designs shown</a:t>
            </a:r>
          </a:p>
        </p:txBody>
      </p:sp>
    </p:spTree>
    <p:extLst>
      <p:ext uri="{BB962C8B-B14F-4D97-AF65-F5344CB8AC3E}">
        <p14:creationId xmlns:p14="http://schemas.microsoft.com/office/powerpoint/2010/main" val="4119879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living room with a large couch and coffee table&#10;&#10;Description automatically generated">
            <a:extLst>
              <a:ext uri="{FF2B5EF4-FFF2-40B4-BE49-F238E27FC236}">
                <a16:creationId xmlns:a16="http://schemas.microsoft.com/office/drawing/2014/main" id="{436C23D1-0807-A6AB-980D-0416B123B9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0" y="320733"/>
            <a:ext cx="6671931" cy="297374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E40A2E-01B7-9DC6-4846-0CBEA3D6D4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92" y="6104281"/>
            <a:ext cx="932688" cy="7772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63D87D0-9EB5-CD9B-776E-973BF043A4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972" y="6104281"/>
            <a:ext cx="932688" cy="7772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2EB3864-5D81-DA1C-FE89-F4633C8536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006" y="6104281"/>
            <a:ext cx="932688" cy="7772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3B197DB-4325-F564-3D0A-5DC27875A3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520" y="6104281"/>
            <a:ext cx="932688" cy="7772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5FA4C4F-AF97-C04D-18B7-70B0FBA36B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547" y="6104281"/>
            <a:ext cx="932688" cy="7772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A432D47-848C-867F-C3B8-F2326D16AA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251" y="6104281"/>
            <a:ext cx="932688" cy="77724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90B9742-70D5-FA8B-7835-1A6030A4304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360" y="6104281"/>
            <a:ext cx="932688" cy="77724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98B8249-761E-0402-42C8-7112C0F485A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285" y="6104281"/>
            <a:ext cx="932688" cy="7772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49F2FA2-8277-4622-4790-283F6D7B8F4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388" y="6104281"/>
            <a:ext cx="932688" cy="7772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69754E6-969E-44E5-E8A2-321E9747A26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59" y="6104281"/>
            <a:ext cx="932688" cy="777240"/>
          </a:xfrm>
          <a:prstGeom prst="rect">
            <a:avLst/>
          </a:prstGeom>
        </p:spPr>
      </p:pic>
      <p:pic>
        <p:nvPicPr>
          <p:cNvPr id="40" name="Picture 39" descr="A kitchen with a bar and stools&#10;&#10;Description automatically generated">
            <a:extLst>
              <a:ext uri="{FF2B5EF4-FFF2-40B4-BE49-F238E27FC236}">
                <a16:creationId xmlns:a16="http://schemas.microsoft.com/office/drawing/2014/main" id="{EC9FA471-0564-7D63-2C59-FAF6CEA64B3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288" y="3707882"/>
            <a:ext cx="2848118" cy="1956741"/>
          </a:xfrm>
          <a:prstGeom prst="rect">
            <a:avLst/>
          </a:prstGeom>
        </p:spPr>
      </p:pic>
      <p:pic>
        <p:nvPicPr>
          <p:cNvPr id="44" name="Picture 43" descr="A reception desk in a building&#10;&#10;Description automatically generated">
            <a:extLst>
              <a:ext uri="{FF2B5EF4-FFF2-40B4-BE49-F238E27FC236}">
                <a16:creationId xmlns:a16="http://schemas.microsoft.com/office/drawing/2014/main" id="{880CF866-4933-163D-28DD-72A3B28A8A0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01" y="3702786"/>
            <a:ext cx="3310862" cy="196693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0B25325-4BE8-1533-59C1-C13D785A6D44}"/>
              </a:ext>
            </a:extLst>
          </p:cNvPr>
          <p:cNvSpPr/>
          <p:nvPr/>
        </p:nvSpPr>
        <p:spPr>
          <a:xfrm>
            <a:off x="11316726" y="453423"/>
            <a:ext cx="875441" cy="642072"/>
          </a:xfrm>
          <a:prstGeom prst="rect">
            <a:avLst/>
          </a:prstGeom>
          <a:solidFill>
            <a:srgbClr val="56B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endParaRPr lang="en-US" dirty="0"/>
          </a:p>
        </p:txBody>
      </p:sp>
      <p:pic>
        <p:nvPicPr>
          <p:cNvPr id="41" name="Picture 40" descr="Logo, icon&#10;&#10;Description automatically generated">
            <a:extLst>
              <a:ext uri="{FF2B5EF4-FFF2-40B4-BE49-F238E27FC236}">
                <a16:creationId xmlns:a16="http://schemas.microsoft.com/office/drawing/2014/main" id="{8141D839-D33A-6EFF-076C-C8DB1F6A74B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943" y="539513"/>
            <a:ext cx="463623" cy="4636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12FA21-B8F7-C913-E043-6EA38C43CA0D}"/>
              </a:ext>
            </a:extLst>
          </p:cNvPr>
          <p:cNvSpPr txBox="1"/>
          <p:nvPr/>
        </p:nvSpPr>
        <p:spPr>
          <a:xfrm>
            <a:off x="723690" y="6091797"/>
            <a:ext cx="624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#40204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96145D-36FB-A118-573B-DAF6AFDB9AFB}"/>
              </a:ext>
            </a:extLst>
          </p:cNvPr>
          <p:cNvSpPr txBox="1"/>
          <p:nvPr/>
        </p:nvSpPr>
        <p:spPr>
          <a:xfrm>
            <a:off x="1910898" y="6101677"/>
            <a:ext cx="629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#40213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21C69-AD36-182F-DA8D-AAF7F06AE8C7}"/>
              </a:ext>
            </a:extLst>
          </p:cNvPr>
          <p:cNvSpPr txBox="1"/>
          <p:nvPr/>
        </p:nvSpPr>
        <p:spPr>
          <a:xfrm>
            <a:off x="3074683" y="6101677"/>
            <a:ext cx="629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#44717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1EF423-D2D4-C693-4CBD-2F4CFFBE49D6}"/>
              </a:ext>
            </a:extLst>
          </p:cNvPr>
          <p:cNvSpPr txBox="1"/>
          <p:nvPr/>
        </p:nvSpPr>
        <p:spPr>
          <a:xfrm>
            <a:off x="4277675" y="6091797"/>
            <a:ext cx="624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#40404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1BBD5F-0508-3D98-D907-8EAE18C145DE}"/>
              </a:ext>
            </a:extLst>
          </p:cNvPr>
          <p:cNvSpPr txBox="1"/>
          <p:nvPr/>
        </p:nvSpPr>
        <p:spPr>
          <a:xfrm>
            <a:off x="5384662" y="6084223"/>
            <a:ext cx="657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#40405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EB1CBF-CA91-0514-593F-9F01398911EC}"/>
              </a:ext>
            </a:extLst>
          </p:cNvPr>
          <p:cNvSpPr txBox="1"/>
          <p:nvPr/>
        </p:nvSpPr>
        <p:spPr>
          <a:xfrm>
            <a:off x="6475600" y="6084223"/>
            <a:ext cx="681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#40420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3F28DE-D8B7-F9C6-37A0-8B62AE98E4F5}"/>
              </a:ext>
            </a:extLst>
          </p:cNvPr>
          <p:cNvSpPr txBox="1"/>
          <p:nvPr/>
        </p:nvSpPr>
        <p:spPr>
          <a:xfrm>
            <a:off x="7664219" y="6101677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#40804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03C036-1B2A-277D-3978-A001E96298DC}"/>
              </a:ext>
            </a:extLst>
          </p:cNvPr>
          <p:cNvSpPr txBox="1"/>
          <p:nvPr/>
        </p:nvSpPr>
        <p:spPr>
          <a:xfrm>
            <a:off x="8787083" y="6108355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#42016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BFEC72-7FF2-169A-96AE-CCEA544CF758}"/>
              </a:ext>
            </a:extLst>
          </p:cNvPr>
          <p:cNvSpPr txBox="1"/>
          <p:nvPr/>
        </p:nvSpPr>
        <p:spPr>
          <a:xfrm>
            <a:off x="9931708" y="6108355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#42217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0CBE9-40B4-6675-CF65-136DF3957FE6}"/>
              </a:ext>
            </a:extLst>
          </p:cNvPr>
          <p:cNvSpPr txBox="1"/>
          <p:nvPr/>
        </p:nvSpPr>
        <p:spPr>
          <a:xfrm>
            <a:off x="11069790" y="6108355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#42316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7B645-9D46-9CBA-2634-987F018B7589}"/>
              </a:ext>
            </a:extLst>
          </p:cNvPr>
          <p:cNvSpPr txBox="1"/>
          <p:nvPr/>
        </p:nvSpPr>
        <p:spPr>
          <a:xfrm>
            <a:off x="7627741" y="1477228"/>
            <a:ext cx="3839111" cy="2960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ea typeface="Times New Roman" panose="02020603050405020304" pitchFamily="18" charset="0"/>
              </a:rPr>
              <a:t>Treefrog’s unique 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403020202020204" pitchFamily="34" charset="0"/>
                <a:ea typeface="Times New Roman" panose="02020603050405020304" pitchFamily="18" charset="0"/>
              </a:rPr>
              <a:t>anufacturing process ensures consistency, sheet after sheet, in design spaces of any size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ea typeface="Times New Roman" panose="02020603050405020304" pitchFamily="18" charset="0"/>
              </a:rPr>
              <a:t>, making it ideal for larger projects, multi-location installs and anywhere that consistency is important. Plus, Treefrog is prefinished, which can save labor costs and let's design professionals know exactly what they’re getting.</a:t>
            </a:r>
          </a:p>
          <a:p>
            <a:pPr marL="0" marR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 Light" panose="020B0403020202020204" pitchFamily="34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30+ prefinished real wood veneers.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 10’ sheet sizes.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Edge-banding options available, 15/16” width, prefinished with ABS backer.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4DC34A-87F5-8BE5-3F11-6EAF36358C8C}"/>
              </a:ext>
            </a:extLst>
          </p:cNvPr>
          <p:cNvSpPr txBox="1">
            <a:spLocks/>
          </p:cNvSpPr>
          <p:nvPr/>
        </p:nvSpPr>
        <p:spPr>
          <a:xfrm>
            <a:off x="7630860" y="530193"/>
            <a:ext cx="3685866" cy="488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Reliable &amp; consistent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so you can be wild &amp; creative.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TextBox 9">
            <a:hlinkClick r:id="rId16"/>
            <a:extLst>
              <a:ext uri="{FF2B5EF4-FFF2-40B4-BE49-F238E27FC236}">
                <a16:creationId xmlns:a16="http://schemas.microsoft.com/office/drawing/2014/main" id="{AACF3C1F-0C6B-ED36-2FD7-ED3B2D694F24}"/>
              </a:ext>
            </a:extLst>
          </p:cNvPr>
          <p:cNvSpPr txBox="1"/>
          <p:nvPr/>
        </p:nvSpPr>
        <p:spPr>
          <a:xfrm>
            <a:off x="7653493" y="5373437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56B38F"/>
                </a:solidFill>
                <a:latin typeface="Helvetica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6B38F"/>
              </a:solidFill>
              <a:latin typeface="Helvetica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6F7BE5-C847-4435-ACE3-6F0EA6610C2D}"/>
              </a:ext>
            </a:extLst>
          </p:cNvPr>
          <p:cNvGrpSpPr/>
          <p:nvPr/>
        </p:nvGrpSpPr>
        <p:grpSpPr>
          <a:xfrm>
            <a:off x="8843121" y="5457156"/>
            <a:ext cx="333712" cy="107658"/>
            <a:chOff x="8767788" y="5472454"/>
            <a:chExt cx="333712" cy="107658"/>
          </a:xfrm>
        </p:grpSpPr>
        <p:sp>
          <p:nvSpPr>
            <p:cNvPr id="12" name="Arrow: Chevron 22">
              <a:hlinkClick r:id="rId17"/>
              <a:extLst>
                <a:ext uri="{FF2B5EF4-FFF2-40B4-BE49-F238E27FC236}">
                  <a16:creationId xmlns:a16="http://schemas.microsoft.com/office/drawing/2014/main" id="{B2434677-9C5A-AD87-3591-66DFE169297E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6B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23">
              <a:hlinkClick r:id="rId18"/>
              <a:extLst>
                <a:ext uri="{FF2B5EF4-FFF2-40B4-BE49-F238E27FC236}">
                  <a16:creationId xmlns:a16="http://schemas.microsoft.com/office/drawing/2014/main" id="{AC493D85-DC6A-BC2E-0B67-F68B804B8350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6B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Arrow: Chevron 24">
              <a:hlinkClick r:id="rId16"/>
              <a:extLst>
                <a:ext uri="{FF2B5EF4-FFF2-40B4-BE49-F238E27FC236}">
                  <a16:creationId xmlns:a16="http://schemas.microsoft.com/office/drawing/2014/main" id="{174ECA5A-192F-A06C-466A-73E0F91459A0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6B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FBAD046-85ED-3CBE-2C53-E9BC46C5AEF8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</a:p>
        </p:txBody>
      </p:sp>
      <p:pic>
        <p:nvPicPr>
          <p:cNvPr id="42" name="Picture 41" descr="Icon&#10;&#10;Description automatically generated with low confidence">
            <a:extLst>
              <a:ext uri="{FF2B5EF4-FFF2-40B4-BE49-F238E27FC236}">
                <a16:creationId xmlns:a16="http://schemas.microsoft.com/office/drawing/2014/main" id="{8B1B4042-6F08-E364-D58C-88C89100ED1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972" y="5330957"/>
            <a:ext cx="1421270" cy="360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83345D-DFDC-97DB-579E-7D0F7F39AD37}"/>
              </a:ext>
            </a:extLst>
          </p:cNvPr>
          <p:cNvSpPr txBox="1"/>
          <p:nvPr/>
        </p:nvSpPr>
        <p:spPr>
          <a:xfrm>
            <a:off x="374352" y="5842660"/>
            <a:ext cx="1266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Helvetica Oblique" pitchFamily="2" charset="0"/>
              </a:rPr>
              <a:t>*Not all designs shown</a:t>
            </a:r>
          </a:p>
        </p:txBody>
      </p:sp>
    </p:spTree>
    <p:extLst>
      <p:ext uri="{BB962C8B-B14F-4D97-AF65-F5344CB8AC3E}">
        <p14:creationId xmlns:p14="http://schemas.microsoft.com/office/powerpoint/2010/main" val="337811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BFB47AA-9877-1CCD-090D-83297BB65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0987" y="1746985"/>
            <a:ext cx="2049410" cy="16405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B725E5-7BAE-B2D6-8D7F-BA61E6CC6B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0985" y="0"/>
            <a:ext cx="2049412" cy="1623540"/>
          </a:xfrm>
          <a:prstGeom prst="rect">
            <a:avLst/>
          </a:prstGeom>
        </p:spPr>
      </p:pic>
      <p:pic>
        <p:nvPicPr>
          <p:cNvPr id="18" name="Picture 17" descr="A picture containing floor, indoor, kitchenware, tableware&#10;&#10;Description automatically generated">
            <a:extLst>
              <a:ext uri="{FF2B5EF4-FFF2-40B4-BE49-F238E27FC236}">
                <a16:creationId xmlns:a16="http://schemas.microsoft.com/office/drawing/2014/main" id="{0E9C3124-5A58-C868-B76E-7B5DBD0103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"/>
          <a:stretch/>
        </p:blipFill>
        <p:spPr>
          <a:xfrm>
            <a:off x="10150983" y="5217465"/>
            <a:ext cx="2049413" cy="1640535"/>
          </a:xfrm>
          <a:prstGeom prst="rect">
            <a:avLst/>
          </a:prstGeom>
        </p:spPr>
      </p:pic>
      <p:pic>
        <p:nvPicPr>
          <p:cNvPr id="19" name="Picture 18" descr="A picture containing indoor, bed&#10;&#10;Description automatically generated">
            <a:extLst>
              <a:ext uri="{FF2B5EF4-FFF2-40B4-BE49-F238E27FC236}">
                <a16:creationId xmlns:a16="http://schemas.microsoft.com/office/drawing/2014/main" id="{B803040D-C5B2-3B97-98E2-FA6DCD6017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0983" y="3532415"/>
            <a:ext cx="2049414" cy="1537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73173A-8CA7-753E-2730-AC15AAC62C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987" y="5912338"/>
            <a:ext cx="2344570" cy="354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FC23E-7954-82CF-13E5-F9D8385FFFF5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058C7-F027-03A8-0640-2C787FFDAE86}"/>
              </a:ext>
            </a:extLst>
          </p:cNvPr>
          <p:cNvSpPr txBox="1"/>
          <p:nvPr/>
        </p:nvSpPr>
        <p:spPr>
          <a:xfrm>
            <a:off x="5641282" y="2350633"/>
            <a:ext cx="3971897" cy="2369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InteriorArts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is a curated collection of unique designer HPL laminates for use in interior spaces.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Sophisticated neutral color palette.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Impressive textures and European design aesthetic.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Trending looks include light wood, metal and refined industrial surfaces.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Stocked in USA.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4’ x 8’, 4’ x 10’ sizes.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8C0D8-752C-77D7-2D37-E4827F343166}"/>
              </a:ext>
            </a:extLst>
          </p:cNvPr>
          <p:cNvSpPr txBox="1"/>
          <p:nvPr/>
        </p:nvSpPr>
        <p:spPr>
          <a:xfrm>
            <a:off x="5563976" y="1285320"/>
            <a:ext cx="5918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Step into a great laminate.</a:t>
            </a:r>
          </a:p>
        </p:txBody>
      </p:sp>
      <p:sp>
        <p:nvSpPr>
          <p:cNvPr id="9" name="TextBox 8">
            <a:hlinkClick r:id="rId7"/>
            <a:extLst>
              <a:ext uri="{FF2B5EF4-FFF2-40B4-BE49-F238E27FC236}">
                <a16:creationId xmlns:a16="http://schemas.microsoft.com/office/drawing/2014/main" id="{73CFC4F5-F003-AF45-8519-8BBA596BEB32}"/>
              </a:ext>
            </a:extLst>
          </p:cNvPr>
          <p:cNvSpPr txBox="1"/>
          <p:nvPr/>
        </p:nvSpPr>
        <p:spPr>
          <a:xfrm>
            <a:off x="5656353" y="4916427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94A9D1"/>
                </a:solidFill>
                <a:latin typeface="Helvetica" pitchFamily="2" charset="0"/>
              </a:rPr>
              <a:t>See them all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EF1E73-9AAC-FCAE-E8A4-8B8F351C5BF7}"/>
              </a:ext>
            </a:extLst>
          </p:cNvPr>
          <p:cNvGrpSpPr/>
          <p:nvPr/>
        </p:nvGrpSpPr>
        <p:grpSpPr>
          <a:xfrm>
            <a:off x="6886238" y="5005897"/>
            <a:ext cx="333712" cy="107658"/>
            <a:chOff x="8767788" y="5472454"/>
            <a:chExt cx="333712" cy="107658"/>
          </a:xfrm>
          <a:solidFill>
            <a:srgbClr val="94A9D1"/>
          </a:solidFill>
        </p:grpSpPr>
        <p:sp>
          <p:nvSpPr>
            <p:cNvPr id="12" name="Arrow: Chevron 22">
              <a:hlinkClick r:id="rId8"/>
              <a:extLst>
                <a:ext uri="{FF2B5EF4-FFF2-40B4-BE49-F238E27FC236}">
                  <a16:creationId xmlns:a16="http://schemas.microsoft.com/office/drawing/2014/main" id="{614BC83B-AD3A-027C-F4F4-781FAA829E00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Chevron 23">
              <a:hlinkClick r:id="rId9"/>
              <a:extLst>
                <a:ext uri="{FF2B5EF4-FFF2-40B4-BE49-F238E27FC236}">
                  <a16:creationId xmlns:a16="http://schemas.microsoft.com/office/drawing/2014/main" id="{A9D7E45D-0C04-FC78-44F7-C1B8EB9608FF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24">
              <a:hlinkClick r:id="rId10"/>
              <a:extLst>
                <a:ext uri="{FF2B5EF4-FFF2-40B4-BE49-F238E27FC236}">
                  <a16:creationId xmlns:a16="http://schemas.microsoft.com/office/drawing/2014/main" id="{A7A5C197-280C-8043-AD3D-C9D70C3C6D1A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L-Shape 7">
            <a:extLst>
              <a:ext uri="{FF2B5EF4-FFF2-40B4-BE49-F238E27FC236}">
                <a16:creationId xmlns:a16="http://schemas.microsoft.com/office/drawing/2014/main" id="{602E7E88-F12E-E737-B687-65739CC270F0}"/>
              </a:ext>
            </a:extLst>
          </p:cNvPr>
          <p:cNvSpPr/>
          <p:nvPr/>
        </p:nvSpPr>
        <p:spPr>
          <a:xfrm rot="5400000">
            <a:off x="5320432" y="1092102"/>
            <a:ext cx="320537" cy="295087"/>
          </a:xfrm>
          <a:prstGeom prst="corner">
            <a:avLst/>
          </a:prstGeom>
          <a:solidFill>
            <a:srgbClr val="94A9D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4A9D1"/>
              </a:solidFill>
            </a:endParaRP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65AEF226-F75C-84C2-0B08-50996490456A}"/>
              </a:ext>
            </a:extLst>
          </p:cNvPr>
          <p:cNvSpPr/>
          <p:nvPr/>
        </p:nvSpPr>
        <p:spPr>
          <a:xfrm rot="10800000">
            <a:off x="9385400" y="2209544"/>
            <a:ext cx="198455" cy="182698"/>
          </a:xfrm>
          <a:prstGeom prst="corner">
            <a:avLst/>
          </a:prstGeom>
          <a:solidFill>
            <a:srgbClr val="94A9D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68503-822D-4E0A-EF93-3532FC01778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25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8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9FE6F001-1679-68EC-42C6-7FB02B964310}"/>
              </a:ext>
            </a:extLst>
          </p:cNvPr>
          <p:cNvSpPr/>
          <p:nvPr/>
        </p:nvSpPr>
        <p:spPr>
          <a:xfrm>
            <a:off x="9709082" y="647699"/>
            <a:ext cx="2482918" cy="1275485"/>
          </a:xfrm>
          <a:prstGeom prst="rect">
            <a:avLst/>
          </a:prstGeom>
          <a:solidFill>
            <a:srgbClr val="5986B2"/>
          </a:solidFill>
          <a:ln>
            <a:noFill/>
          </a:ln>
          <a:effectLst>
            <a:outerShdw blurRad="214539" dist="38100" dir="7440000" sx="101223" sy="101223" algn="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AD0155-0183-B0FC-8FB2-CFAE4002F5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674" y="964591"/>
            <a:ext cx="1677731" cy="653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24FB81-1C32-1FA9-7895-313C1A57BD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673" y="958589"/>
            <a:ext cx="1677731" cy="653703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238452E-63C0-9E00-D938-2093FFAFE3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455468" y="3172697"/>
            <a:ext cx="3444708" cy="2784013"/>
          </a:xfrm>
          <a:prstGeom prst="rect">
            <a:avLst/>
          </a:prstGeom>
        </p:spPr>
      </p:pic>
      <p:pic>
        <p:nvPicPr>
          <p:cNvPr id="7" name="Picture 6" descr="A kitchen with black cabinets&#10;&#10;Description automatically generated with low confidence">
            <a:extLst>
              <a:ext uri="{FF2B5EF4-FFF2-40B4-BE49-F238E27FC236}">
                <a16:creationId xmlns:a16="http://schemas.microsoft.com/office/drawing/2014/main" id="{A572044E-14E6-D908-CD76-B0C87151AA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544" y="4848064"/>
            <a:ext cx="1015968" cy="1015968"/>
          </a:xfrm>
          <a:prstGeom prst="rect">
            <a:avLst/>
          </a:prstGeom>
        </p:spPr>
      </p:pic>
      <p:pic>
        <p:nvPicPr>
          <p:cNvPr id="9" name="Picture 8" descr="A picture containing floor, indoor, kitchen&#10;&#10;Description automatically generated">
            <a:extLst>
              <a:ext uri="{FF2B5EF4-FFF2-40B4-BE49-F238E27FC236}">
                <a16:creationId xmlns:a16="http://schemas.microsoft.com/office/drawing/2014/main" id="{B14AEBA0-6F26-8F04-D15D-5E09D09736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189" y="4849048"/>
            <a:ext cx="1014984" cy="1014984"/>
          </a:xfrm>
          <a:prstGeom prst="rect">
            <a:avLst/>
          </a:prstGeom>
        </p:spPr>
      </p:pic>
      <p:pic>
        <p:nvPicPr>
          <p:cNvPr id="12" name="Picture 11" descr="A picture containing indoor, floor, wall, furniture&#10;&#10;Description automatically generated">
            <a:extLst>
              <a:ext uri="{FF2B5EF4-FFF2-40B4-BE49-F238E27FC236}">
                <a16:creationId xmlns:a16="http://schemas.microsoft.com/office/drawing/2014/main" id="{9E69A300-0F5C-431F-3291-BACDC86190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883" y="4848064"/>
            <a:ext cx="1015968" cy="1014984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5238C388-6B36-48EF-059E-C6FA0122DFB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43" y="2988062"/>
            <a:ext cx="745427" cy="745427"/>
          </a:xfrm>
          <a:prstGeom prst="ellipse">
            <a:avLst/>
          </a:prstGeom>
        </p:spPr>
      </p:pic>
      <p:pic>
        <p:nvPicPr>
          <p:cNvPr id="4" name="Picture 3" descr="Icon&#10;&#10;Description automatically generated with low confidence">
            <a:hlinkClick r:id="rId10"/>
            <a:extLst>
              <a:ext uri="{FF2B5EF4-FFF2-40B4-BE49-F238E27FC236}">
                <a16:creationId xmlns:a16="http://schemas.microsoft.com/office/drawing/2014/main" id="{57842C9D-D741-3453-C29E-279E407DC5F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867" y="2988062"/>
            <a:ext cx="745427" cy="745427"/>
          </a:xfrm>
          <a:prstGeom prst="ellipse">
            <a:avLst/>
          </a:prstGeom>
        </p:spPr>
      </p:pic>
      <p:pic>
        <p:nvPicPr>
          <p:cNvPr id="5" name="Picture 4" descr="Logo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B8D0A1D3-262D-F33A-E47D-A2FDDE9DF72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91" y="2988062"/>
            <a:ext cx="745427" cy="745427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9FC2A-7A03-62D7-89C6-3772B24F0BED}"/>
              </a:ext>
            </a:extLst>
          </p:cNvPr>
          <p:cNvSpPr txBox="1"/>
          <p:nvPr/>
        </p:nvSpPr>
        <p:spPr>
          <a:xfrm>
            <a:off x="0" y="6550223"/>
            <a:ext cx="36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21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5EFB511-E63A-B183-22A7-E17029120B4E}"/>
              </a:ext>
            </a:extLst>
          </p:cNvPr>
          <p:cNvGrpSpPr/>
          <p:nvPr/>
        </p:nvGrpSpPr>
        <p:grpSpPr>
          <a:xfrm>
            <a:off x="754253" y="1583207"/>
            <a:ext cx="4170393" cy="989356"/>
            <a:chOff x="3291391" y="1001727"/>
            <a:chExt cx="4170393" cy="9893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0E5E2-60E6-514E-919A-B3D67790CFB5}"/>
                </a:ext>
              </a:extLst>
            </p:cNvPr>
            <p:cNvSpPr txBox="1"/>
            <p:nvPr/>
          </p:nvSpPr>
          <p:spPr>
            <a:xfrm>
              <a:off x="3291391" y="1390919"/>
              <a:ext cx="417039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Helvetica" pitchFamily="2" charset="0"/>
                </a:rPr>
                <a:t>Click on the buttons below for resources for all three brands.</a:t>
              </a:r>
              <a:br>
                <a:rPr lang="en-US" sz="1100" dirty="0">
                  <a:latin typeface="Helvetica" pitchFamily="2" charset="0"/>
                </a:rPr>
              </a:br>
              <a:endParaRPr lang="en-US" sz="400" dirty="0">
                <a:latin typeface="Helvetica" pitchFamily="2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Technical information, certifications, literature and downloadable resources for distributors, reps and designers for Chemetal, Treefrog and </a:t>
              </a:r>
              <a:r>
                <a:rPr 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InteriorArts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006539C-0E78-99E8-4764-1BA7478943F1}"/>
                </a:ext>
              </a:extLst>
            </p:cNvPr>
            <p:cNvGrpSpPr/>
            <p:nvPr/>
          </p:nvGrpSpPr>
          <p:grpSpPr>
            <a:xfrm>
              <a:off x="3291391" y="1001727"/>
              <a:ext cx="3824121" cy="369332"/>
              <a:chOff x="3291391" y="1001727"/>
              <a:chExt cx="3824121" cy="36933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864E3D-958D-CBC2-9570-D8845DBB6F7B}"/>
                  </a:ext>
                </a:extLst>
              </p:cNvPr>
              <p:cNvSpPr txBox="1"/>
              <p:nvPr/>
            </p:nvSpPr>
            <p:spPr>
              <a:xfrm>
                <a:off x="3291391" y="1001727"/>
                <a:ext cx="3824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Tech Data</a:t>
                </a:r>
              </a:p>
            </p:txBody>
          </p:sp>
          <p:sp>
            <p:nvSpPr>
              <p:cNvPr id="8" name="L-Shape 7">
                <a:extLst>
                  <a:ext uri="{FF2B5EF4-FFF2-40B4-BE49-F238E27FC236}">
                    <a16:creationId xmlns:a16="http://schemas.microsoft.com/office/drawing/2014/main" id="{8DDA9E71-2225-F32F-DFDD-7A04E05A3AEF}"/>
                  </a:ext>
                </a:extLst>
              </p:cNvPr>
              <p:cNvSpPr/>
              <p:nvPr/>
            </p:nvSpPr>
            <p:spPr>
              <a:xfrm>
                <a:off x="4648060" y="1056142"/>
                <a:ext cx="238801" cy="244228"/>
              </a:xfrm>
              <a:prstGeom prst="corner">
                <a:avLst/>
              </a:prstGeom>
              <a:solidFill>
                <a:srgbClr val="5986B2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1C1802A-AC0A-9E96-6A05-95D71DFBB6BC}"/>
              </a:ext>
            </a:extLst>
          </p:cNvPr>
          <p:cNvGrpSpPr/>
          <p:nvPr/>
        </p:nvGrpSpPr>
        <p:grpSpPr>
          <a:xfrm>
            <a:off x="847044" y="4575805"/>
            <a:ext cx="3843576" cy="1311336"/>
            <a:chOff x="847044" y="4575805"/>
            <a:chExt cx="3843576" cy="131133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CA48B4-55CB-266F-2B9E-DD059EA415EA}"/>
                </a:ext>
              </a:extLst>
            </p:cNvPr>
            <p:cNvSpPr txBox="1"/>
            <p:nvPr/>
          </p:nvSpPr>
          <p:spPr>
            <a:xfrm>
              <a:off x="866499" y="4948422"/>
              <a:ext cx="382412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Helvetica" pitchFamily="2" charset="0"/>
                </a:rPr>
                <a:t>Let’s stay in touch (in a professional way.)</a:t>
              </a:r>
            </a:p>
            <a:p>
              <a:endParaRPr lang="en-US" sz="400" dirty="0">
                <a:latin typeface="Helvetica" pitchFamily="2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Sign up for our weekly email alerts. It’s an easy way to stay up to date with what’s going on at Chemetal, Treefrog and </a:t>
              </a:r>
              <a:r>
                <a:rPr 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InteriorArts</a:t>
              </a: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. </a:t>
              </a:r>
            </a:p>
            <a:p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b="1" dirty="0">
                  <a:solidFill>
                    <a:srgbClr val="94A9D1"/>
                  </a:solidFill>
                  <a:latin typeface="Helvetica" pitchFamily="2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 and enter your email to sign up.</a:t>
              </a:r>
              <a:endParaRPr lang="en-US" sz="900" b="1" dirty="0">
                <a:solidFill>
                  <a:srgbClr val="94A9D1"/>
                </a:solidFill>
                <a:latin typeface="Helvetica" pitchFamily="2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BD7C982-5A15-E74C-6198-A1B59FEFEE7A}"/>
                </a:ext>
              </a:extLst>
            </p:cNvPr>
            <p:cNvGrpSpPr/>
            <p:nvPr/>
          </p:nvGrpSpPr>
          <p:grpSpPr>
            <a:xfrm>
              <a:off x="3606226" y="5705509"/>
              <a:ext cx="333712" cy="107658"/>
              <a:chOff x="3374224" y="5275718"/>
              <a:chExt cx="333712" cy="107658"/>
            </a:xfrm>
          </p:grpSpPr>
          <p:sp>
            <p:nvSpPr>
              <p:cNvPr id="28" name="Arrow: Chevron 22">
                <a:hlinkClick r:id="rId14"/>
                <a:extLst>
                  <a:ext uri="{FF2B5EF4-FFF2-40B4-BE49-F238E27FC236}">
                    <a16:creationId xmlns:a16="http://schemas.microsoft.com/office/drawing/2014/main" id="{916788E0-EA14-E4D9-E29B-0F0856E0A2CD}"/>
                  </a:ext>
                </a:extLst>
              </p:cNvPr>
              <p:cNvSpPr/>
              <p:nvPr/>
            </p:nvSpPr>
            <p:spPr>
              <a:xfrm flipV="1">
                <a:off x="3374224" y="5275718"/>
                <a:ext cx="107658" cy="107658"/>
              </a:xfrm>
              <a:prstGeom prst="chevron">
                <a:avLst/>
              </a:prstGeom>
              <a:solidFill>
                <a:srgbClr val="94A9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rrow: Chevron 23">
                <a:hlinkClick r:id="rId14"/>
                <a:extLst>
                  <a:ext uri="{FF2B5EF4-FFF2-40B4-BE49-F238E27FC236}">
                    <a16:creationId xmlns:a16="http://schemas.microsoft.com/office/drawing/2014/main" id="{6BD686CD-A310-7797-5C19-E7A151E0D66D}"/>
                  </a:ext>
                </a:extLst>
              </p:cNvPr>
              <p:cNvSpPr/>
              <p:nvPr/>
            </p:nvSpPr>
            <p:spPr>
              <a:xfrm flipV="1">
                <a:off x="3600278" y="5275718"/>
                <a:ext cx="107658" cy="107658"/>
              </a:xfrm>
              <a:prstGeom prst="chevron">
                <a:avLst/>
              </a:prstGeom>
              <a:solidFill>
                <a:srgbClr val="94A9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Arrow: Chevron 24">
                <a:hlinkClick r:id="rId14"/>
                <a:extLst>
                  <a:ext uri="{FF2B5EF4-FFF2-40B4-BE49-F238E27FC236}">
                    <a16:creationId xmlns:a16="http://schemas.microsoft.com/office/drawing/2014/main" id="{D9295ED3-D6F5-5528-3C65-08443102B7B2}"/>
                  </a:ext>
                </a:extLst>
              </p:cNvPr>
              <p:cNvSpPr/>
              <p:nvPr/>
            </p:nvSpPr>
            <p:spPr>
              <a:xfrm flipV="1">
                <a:off x="3487251" y="5275718"/>
                <a:ext cx="107658" cy="107658"/>
              </a:xfrm>
              <a:prstGeom prst="chevron">
                <a:avLst/>
              </a:prstGeom>
              <a:solidFill>
                <a:srgbClr val="94A9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AC66F40-50B7-1706-B3D3-006B2360A046}"/>
                </a:ext>
              </a:extLst>
            </p:cNvPr>
            <p:cNvGrpSpPr/>
            <p:nvPr/>
          </p:nvGrpSpPr>
          <p:grpSpPr>
            <a:xfrm>
              <a:off x="847044" y="4575805"/>
              <a:ext cx="3824121" cy="369332"/>
              <a:chOff x="3359160" y="4106462"/>
              <a:chExt cx="3824121" cy="369332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736B444-5062-C5EA-DE21-6257F1788C36}"/>
                  </a:ext>
                </a:extLst>
              </p:cNvPr>
              <p:cNvSpPr txBox="1"/>
              <p:nvPr/>
            </p:nvSpPr>
            <p:spPr>
              <a:xfrm>
                <a:off x="3359160" y="4106462"/>
                <a:ext cx="3824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Email Alerts</a:t>
                </a:r>
              </a:p>
            </p:txBody>
          </p:sp>
          <p:sp>
            <p:nvSpPr>
              <p:cNvPr id="101" name="L-Shape 100">
                <a:extLst>
                  <a:ext uri="{FF2B5EF4-FFF2-40B4-BE49-F238E27FC236}">
                    <a16:creationId xmlns:a16="http://schemas.microsoft.com/office/drawing/2014/main" id="{C163E057-F776-8177-757B-C4FED66B7E5E}"/>
                  </a:ext>
                </a:extLst>
              </p:cNvPr>
              <p:cNvSpPr/>
              <p:nvPr/>
            </p:nvSpPr>
            <p:spPr>
              <a:xfrm>
                <a:off x="4897791" y="4160877"/>
                <a:ext cx="238801" cy="244228"/>
              </a:xfrm>
              <a:prstGeom prst="corner">
                <a:avLst/>
              </a:prstGeom>
              <a:solidFill>
                <a:srgbClr val="5986B2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607184D-7243-3F84-01A0-B76AA33B19E0}"/>
              </a:ext>
            </a:extLst>
          </p:cNvPr>
          <p:cNvGrpSpPr/>
          <p:nvPr/>
        </p:nvGrpSpPr>
        <p:grpSpPr>
          <a:xfrm>
            <a:off x="416916" y="457178"/>
            <a:ext cx="6358122" cy="793847"/>
            <a:chOff x="5426352" y="1229792"/>
            <a:chExt cx="6358122" cy="793847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5CB209C-5122-8204-D9A2-4E7C53B13C2E}"/>
                </a:ext>
              </a:extLst>
            </p:cNvPr>
            <p:cNvSpPr txBox="1"/>
            <p:nvPr/>
          </p:nvSpPr>
          <p:spPr>
            <a:xfrm>
              <a:off x="5763689" y="1561974"/>
              <a:ext cx="6020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Links</a:t>
              </a:r>
            </a:p>
          </p:txBody>
        </p:sp>
        <p:sp>
          <p:nvSpPr>
            <p:cNvPr id="109" name="L-Shape 108">
              <a:extLst>
                <a:ext uri="{FF2B5EF4-FFF2-40B4-BE49-F238E27FC236}">
                  <a16:creationId xmlns:a16="http://schemas.microsoft.com/office/drawing/2014/main" id="{34EB610D-CAD3-1AA0-CC2D-41903564E3E7}"/>
                </a:ext>
              </a:extLst>
            </p:cNvPr>
            <p:cNvSpPr/>
            <p:nvPr/>
          </p:nvSpPr>
          <p:spPr>
            <a:xfrm rot="5400000">
              <a:off x="5430915" y="1225229"/>
              <a:ext cx="401610" cy="41073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B0781B6-27AE-3D2B-72CE-EBB90CEE2E0A}"/>
              </a:ext>
            </a:extLst>
          </p:cNvPr>
          <p:cNvGrpSpPr/>
          <p:nvPr/>
        </p:nvGrpSpPr>
        <p:grpSpPr>
          <a:xfrm>
            <a:off x="5336474" y="1583207"/>
            <a:ext cx="3824121" cy="1404855"/>
            <a:chOff x="7868421" y="1001727"/>
            <a:chExt cx="3824121" cy="140485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0EF0280-1375-FB4B-762F-345E0CAF6778}"/>
                </a:ext>
              </a:extLst>
            </p:cNvPr>
            <p:cNvSpPr txBox="1"/>
            <p:nvPr/>
          </p:nvSpPr>
          <p:spPr>
            <a:xfrm>
              <a:off x="7871330" y="1390919"/>
              <a:ext cx="367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Helvetica" pitchFamily="2" charset="0"/>
                </a:rPr>
                <a:t>Follow us on social media.</a:t>
              </a:r>
            </a:p>
            <a:p>
              <a:endParaRPr lang="en-US" sz="400" dirty="0">
                <a:latin typeface="Helvetica" pitchFamily="2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Scroll through our often-updated feed of project photos, tradeshows, and the latest from all three brands</a:t>
              </a:r>
            </a:p>
            <a:p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b="1" dirty="0">
                  <a:solidFill>
                    <a:srgbClr val="94A9D1"/>
                  </a:solidFill>
                  <a:latin typeface="Helvetica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Follow us on Instagram.</a:t>
              </a:r>
              <a:endParaRPr lang="en-US" sz="900" b="1" dirty="0">
                <a:solidFill>
                  <a:srgbClr val="94A9D1"/>
                </a:solidFill>
                <a:latin typeface="Helvetica" pitchFamily="2" charset="0"/>
              </a:endParaRPr>
            </a:p>
            <a:p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C2A769C-EC5C-530C-7EAC-AA2C5B9C230A}"/>
                </a:ext>
              </a:extLst>
            </p:cNvPr>
            <p:cNvGrpSpPr/>
            <p:nvPr/>
          </p:nvGrpSpPr>
          <p:grpSpPr>
            <a:xfrm>
              <a:off x="7868421" y="1001727"/>
              <a:ext cx="3824121" cy="369332"/>
              <a:chOff x="7868421" y="1001727"/>
              <a:chExt cx="3824121" cy="369332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ACBEA83-D145-D793-C24E-CEC61D116FA8}"/>
                  </a:ext>
                </a:extLst>
              </p:cNvPr>
              <p:cNvSpPr txBox="1"/>
              <p:nvPr/>
            </p:nvSpPr>
            <p:spPr>
              <a:xfrm>
                <a:off x="7868421" y="1001727"/>
                <a:ext cx="3824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Social</a:t>
                </a:r>
              </a:p>
            </p:txBody>
          </p:sp>
          <p:sp>
            <p:nvSpPr>
              <p:cNvPr id="104" name="L-Shape 103">
                <a:extLst>
                  <a:ext uri="{FF2B5EF4-FFF2-40B4-BE49-F238E27FC236}">
                    <a16:creationId xmlns:a16="http://schemas.microsoft.com/office/drawing/2014/main" id="{7C398796-7DF6-2711-E0A0-8E6A91356786}"/>
                  </a:ext>
                </a:extLst>
              </p:cNvPr>
              <p:cNvSpPr/>
              <p:nvPr/>
            </p:nvSpPr>
            <p:spPr>
              <a:xfrm>
                <a:off x="8842469" y="1056142"/>
                <a:ext cx="238801" cy="244228"/>
              </a:xfrm>
              <a:prstGeom prst="corner">
                <a:avLst/>
              </a:prstGeom>
              <a:solidFill>
                <a:srgbClr val="5986B2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F82A84B-2B36-F6E0-B526-C8F233B6B804}"/>
              </a:ext>
            </a:extLst>
          </p:cNvPr>
          <p:cNvGrpSpPr/>
          <p:nvPr/>
        </p:nvGrpSpPr>
        <p:grpSpPr>
          <a:xfrm>
            <a:off x="9709082" y="3802409"/>
            <a:ext cx="2482918" cy="2061623"/>
            <a:chOff x="9709082" y="3488535"/>
            <a:chExt cx="2482918" cy="2061623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F393403-51CF-C466-F974-4FED88EF5CD7}"/>
                </a:ext>
              </a:extLst>
            </p:cNvPr>
            <p:cNvSpPr txBox="1"/>
            <p:nvPr/>
          </p:nvSpPr>
          <p:spPr>
            <a:xfrm>
              <a:off x="9914450" y="3688110"/>
              <a:ext cx="227755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Contact us.</a:t>
              </a:r>
            </a:p>
            <a:p>
              <a:endParaRPr lang="en-US" sz="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For sales, samples, and customer service reach out to us Monday</a:t>
              </a:r>
              <a:b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</a:b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through Friday, 8 am – 5 pm.</a:t>
              </a:r>
            </a:p>
            <a:p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800 807-7341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endParaRPr>
            </a:p>
            <a:p>
              <a:endParaRPr lang="en-US" sz="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  <a:hlinkClick r:id="rId15"/>
                </a:rPr>
                <a:t>samples@chemetal.com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  <a:hlinkClick r:id="rId16"/>
                </a:rPr>
                <a:t>sales@chemetal.com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chemetal.com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treefrogveneer.com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ialaminates.com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</p:txBody>
        </p:sp>
        <p:sp>
          <p:nvSpPr>
            <p:cNvPr id="133" name="L-Shape 132">
              <a:extLst>
                <a:ext uri="{FF2B5EF4-FFF2-40B4-BE49-F238E27FC236}">
                  <a16:creationId xmlns:a16="http://schemas.microsoft.com/office/drawing/2014/main" id="{50931369-6894-7E48-A12F-6160AACB9483}"/>
                </a:ext>
              </a:extLst>
            </p:cNvPr>
            <p:cNvSpPr/>
            <p:nvPr/>
          </p:nvSpPr>
          <p:spPr>
            <a:xfrm rot="5400000">
              <a:off x="9711795" y="3485822"/>
              <a:ext cx="238801" cy="244228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72DD6CA7-EBBF-7582-5F93-F446CC7354D7}"/>
              </a:ext>
            </a:extLst>
          </p:cNvPr>
          <p:cNvSpPr txBox="1"/>
          <p:nvPr/>
        </p:nvSpPr>
        <p:spPr>
          <a:xfrm>
            <a:off x="0" y="6550223"/>
            <a:ext cx="36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21329BE-60D9-92AD-D41A-11ABF92690F1}"/>
              </a:ext>
            </a:extLst>
          </p:cNvPr>
          <p:cNvGrpSpPr/>
          <p:nvPr/>
        </p:nvGrpSpPr>
        <p:grpSpPr>
          <a:xfrm>
            <a:off x="7063300" y="2667376"/>
            <a:ext cx="333712" cy="107658"/>
            <a:chOff x="3374224" y="5275718"/>
            <a:chExt cx="333712" cy="107658"/>
          </a:xfrm>
        </p:grpSpPr>
        <p:sp>
          <p:nvSpPr>
            <p:cNvPr id="138" name="Arrow: Chevron 22">
              <a:hlinkClick r:id="rId3"/>
              <a:extLst>
                <a:ext uri="{FF2B5EF4-FFF2-40B4-BE49-F238E27FC236}">
                  <a16:creationId xmlns:a16="http://schemas.microsoft.com/office/drawing/2014/main" id="{F432872E-1072-948A-3077-96B475066808}"/>
                </a:ext>
              </a:extLst>
            </p:cNvPr>
            <p:cNvSpPr/>
            <p:nvPr/>
          </p:nvSpPr>
          <p:spPr>
            <a:xfrm flipV="1">
              <a:off x="3374224" y="5275718"/>
              <a:ext cx="107658" cy="107658"/>
            </a:xfrm>
            <a:prstGeom prst="chevron">
              <a:avLst/>
            </a:prstGeom>
            <a:solidFill>
              <a:srgbClr val="94A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Arrow: Chevron 23">
              <a:hlinkClick r:id="rId3"/>
              <a:extLst>
                <a:ext uri="{FF2B5EF4-FFF2-40B4-BE49-F238E27FC236}">
                  <a16:creationId xmlns:a16="http://schemas.microsoft.com/office/drawing/2014/main" id="{EE3EC7F6-1718-BB06-CEB4-B8C5E572FCDA}"/>
                </a:ext>
              </a:extLst>
            </p:cNvPr>
            <p:cNvSpPr/>
            <p:nvPr/>
          </p:nvSpPr>
          <p:spPr>
            <a:xfrm flipV="1">
              <a:off x="3600278" y="5275718"/>
              <a:ext cx="107658" cy="107658"/>
            </a:xfrm>
            <a:prstGeom prst="chevron">
              <a:avLst/>
            </a:prstGeom>
            <a:solidFill>
              <a:srgbClr val="94A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0" name="Arrow: Chevron 24">
              <a:hlinkClick r:id="rId3"/>
              <a:extLst>
                <a:ext uri="{FF2B5EF4-FFF2-40B4-BE49-F238E27FC236}">
                  <a16:creationId xmlns:a16="http://schemas.microsoft.com/office/drawing/2014/main" id="{BB4BED16-C795-D510-1A46-46A1751A955F}"/>
                </a:ext>
              </a:extLst>
            </p:cNvPr>
            <p:cNvSpPr/>
            <p:nvPr/>
          </p:nvSpPr>
          <p:spPr>
            <a:xfrm flipV="1">
              <a:off x="3487251" y="5275718"/>
              <a:ext cx="107658" cy="107658"/>
            </a:xfrm>
            <a:prstGeom prst="chevron">
              <a:avLst/>
            </a:prstGeom>
            <a:solidFill>
              <a:srgbClr val="94A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67B3D0-2296-EB3C-0BBC-A5A4F3B6FA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721" y="5412137"/>
            <a:ext cx="1230798" cy="278901"/>
          </a:xfrm>
          <a:prstGeom prst="rect">
            <a:avLst/>
          </a:prstGeom>
        </p:spPr>
      </p:pic>
      <p:pic>
        <p:nvPicPr>
          <p:cNvPr id="3" name="Picture 2" descr="A picture containing curtain&#10;&#10;Description automatically generated">
            <a:extLst>
              <a:ext uri="{FF2B5EF4-FFF2-40B4-BE49-F238E27FC236}">
                <a16:creationId xmlns:a16="http://schemas.microsoft.com/office/drawing/2014/main" id="{1B2BB0FE-82B3-83E5-970F-86BA5B72A9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5426" y="0"/>
            <a:ext cx="2066574" cy="1630576"/>
          </a:xfrm>
          <a:prstGeom prst="rect">
            <a:avLst/>
          </a:prstGeom>
        </p:spPr>
      </p:pic>
      <p:pic>
        <p:nvPicPr>
          <p:cNvPr id="4" name="Picture 3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9CA2DDF4-BAA9-20C1-E4C7-459A7AF07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5426" y="1747351"/>
            <a:ext cx="2066472" cy="1524251"/>
          </a:xfrm>
          <a:prstGeom prst="rect">
            <a:avLst/>
          </a:prstGeom>
        </p:spPr>
      </p:pic>
      <p:pic>
        <p:nvPicPr>
          <p:cNvPr id="5" name="Picture 4" descr="A picture containing indoor, ceiling, floor, area&#10;&#10;Description automatically generated">
            <a:extLst>
              <a:ext uri="{FF2B5EF4-FFF2-40B4-BE49-F238E27FC236}">
                <a16:creationId xmlns:a16="http://schemas.microsoft.com/office/drawing/2014/main" id="{8DF1F55F-AEF3-A3AB-9DE8-07FB125635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1652" y="5165289"/>
            <a:ext cx="2070348" cy="1692711"/>
          </a:xfrm>
          <a:prstGeom prst="rect">
            <a:avLst/>
          </a:prstGeom>
        </p:spPr>
      </p:pic>
      <p:pic>
        <p:nvPicPr>
          <p:cNvPr id="6" name="Picture 5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888F2C40-6AA9-8B6C-D3C6-165E3D2F25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1652" y="3407312"/>
            <a:ext cx="2070348" cy="1626260"/>
          </a:xfrm>
          <a:prstGeom prst="rect">
            <a:avLst/>
          </a:prstGeom>
        </p:spPr>
      </p:pic>
      <p:pic>
        <p:nvPicPr>
          <p:cNvPr id="2" name="Picture 1" descr="A picture containing indoor, furniture, area&#10;&#10;Description automatically generated">
            <a:extLst>
              <a:ext uri="{FF2B5EF4-FFF2-40B4-BE49-F238E27FC236}">
                <a16:creationId xmlns:a16="http://schemas.microsoft.com/office/drawing/2014/main" id="{B1DD915A-80E3-19A1-5AD9-2E6B33E66B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92" y="0"/>
            <a:ext cx="5125915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A87B2-AB43-B7A8-D67E-53AEA7B6B804}"/>
              </a:ext>
            </a:extLst>
          </p:cNvPr>
          <p:cNvGrpSpPr/>
          <p:nvPr/>
        </p:nvGrpSpPr>
        <p:grpSpPr>
          <a:xfrm>
            <a:off x="5731939" y="5414040"/>
            <a:ext cx="1523340" cy="276999"/>
            <a:chOff x="5731939" y="5489525"/>
            <a:chExt cx="1523340" cy="276999"/>
          </a:xfrm>
        </p:grpSpPr>
        <p:sp>
          <p:nvSpPr>
            <p:cNvPr id="24" name="TextBox 23">
              <a:hlinkClick r:id="rId8"/>
              <a:extLst>
                <a:ext uri="{FF2B5EF4-FFF2-40B4-BE49-F238E27FC236}">
                  <a16:creationId xmlns:a16="http://schemas.microsoft.com/office/drawing/2014/main" id="{3684D5C0-303B-8B6A-105B-72DDE26038D2}"/>
                </a:ext>
              </a:extLst>
            </p:cNvPr>
            <p:cNvSpPr txBox="1"/>
            <p:nvPr/>
          </p:nvSpPr>
          <p:spPr>
            <a:xfrm>
              <a:off x="5731939" y="5489525"/>
              <a:ext cx="1230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>
                  <a:solidFill>
                    <a:srgbClr val="5986B2"/>
                  </a:solidFill>
                  <a:latin typeface="Helvetica" pitchFamily="2" charset="0"/>
                </a:rPr>
                <a:t>Learn more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8CB352-7997-BECB-D240-8B844C11707C}"/>
                </a:ext>
              </a:extLst>
            </p:cNvPr>
            <p:cNvGrpSpPr/>
            <p:nvPr/>
          </p:nvGrpSpPr>
          <p:grpSpPr>
            <a:xfrm>
              <a:off x="6921567" y="5573244"/>
              <a:ext cx="333712" cy="107658"/>
              <a:chOff x="6921567" y="5573244"/>
              <a:chExt cx="333712" cy="107658"/>
            </a:xfrm>
          </p:grpSpPr>
          <p:sp>
            <p:nvSpPr>
              <p:cNvPr id="26" name="Arrow: Chevron 22">
                <a:hlinkClick r:id="rId9"/>
                <a:extLst>
                  <a:ext uri="{FF2B5EF4-FFF2-40B4-BE49-F238E27FC236}">
                    <a16:creationId xmlns:a16="http://schemas.microsoft.com/office/drawing/2014/main" id="{676FADA4-9481-D854-B37C-C9F65991948B}"/>
                  </a:ext>
                </a:extLst>
              </p:cNvPr>
              <p:cNvSpPr/>
              <p:nvPr/>
            </p:nvSpPr>
            <p:spPr>
              <a:xfrm flipV="1">
                <a:off x="6921567" y="5573244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Arrow: Chevron 23">
                <a:hlinkClick r:id="rId8"/>
                <a:extLst>
                  <a:ext uri="{FF2B5EF4-FFF2-40B4-BE49-F238E27FC236}">
                    <a16:creationId xmlns:a16="http://schemas.microsoft.com/office/drawing/2014/main" id="{16B9D228-9AEE-14F8-1478-78548749764E}"/>
                  </a:ext>
                </a:extLst>
              </p:cNvPr>
              <p:cNvSpPr/>
              <p:nvPr/>
            </p:nvSpPr>
            <p:spPr>
              <a:xfrm flipV="1">
                <a:off x="7147621" y="5573244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Arrow: Chevron 24">
                <a:hlinkClick r:id="rId8"/>
                <a:extLst>
                  <a:ext uri="{FF2B5EF4-FFF2-40B4-BE49-F238E27FC236}">
                    <a16:creationId xmlns:a16="http://schemas.microsoft.com/office/drawing/2014/main" id="{DD70134D-37B0-0F9F-243B-C0A8ACED5627}"/>
                  </a:ext>
                </a:extLst>
              </p:cNvPr>
              <p:cNvSpPr/>
              <p:nvPr/>
            </p:nvSpPr>
            <p:spPr>
              <a:xfrm flipV="1">
                <a:off x="7034594" y="5573244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302A12B-1FA8-0B56-8D7C-D4290C758FA6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1D511C-9E1D-A81A-B16D-A27913E65E64}"/>
              </a:ext>
            </a:extLst>
          </p:cNvPr>
          <p:cNvGrpSpPr/>
          <p:nvPr/>
        </p:nvGrpSpPr>
        <p:grpSpPr>
          <a:xfrm>
            <a:off x="5426352" y="832595"/>
            <a:ext cx="6358122" cy="793847"/>
            <a:chOff x="5426352" y="1229792"/>
            <a:chExt cx="6358122" cy="7938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00A0E5-57FC-C382-7FB1-C5541CBE41F8}"/>
                </a:ext>
              </a:extLst>
            </p:cNvPr>
            <p:cNvSpPr txBox="1"/>
            <p:nvPr/>
          </p:nvSpPr>
          <p:spPr>
            <a:xfrm>
              <a:off x="5763689" y="1561974"/>
              <a:ext cx="6020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The best in metal design. </a:t>
              </a:r>
            </a:p>
          </p:txBody>
        </p:sp>
        <p:sp>
          <p:nvSpPr>
            <p:cNvPr id="14" name="L-Shape 13">
              <a:extLst>
                <a:ext uri="{FF2B5EF4-FFF2-40B4-BE49-F238E27FC236}">
                  <a16:creationId xmlns:a16="http://schemas.microsoft.com/office/drawing/2014/main" id="{48BDE23E-7C4D-43A4-F986-8D121C637FD0}"/>
                </a:ext>
              </a:extLst>
            </p:cNvPr>
            <p:cNvSpPr/>
            <p:nvPr/>
          </p:nvSpPr>
          <p:spPr>
            <a:xfrm rot="5400000">
              <a:off x="5430915" y="1225229"/>
              <a:ext cx="401610" cy="41073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9FA020-B48B-F62E-81C3-3277DF926745}"/>
              </a:ext>
            </a:extLst>
          </p:cNvPr>
          <p:cNvGrpSpPr/>
          <p:nvPr/>
        </p:nvGrpSpPr>
        <p:grpSpPr>
          <a:xfrm>
            <a:off x="5631720" y="2008024"/>
            <a:ext cx="3872475" cy="2902895"/>
            <a:chOff x="5631720" y="2401094"/>
            <a:chExt cx="3872475" cy="29028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6AB8EB-2F5A-64AC-EE9C-6A1F0AB49874}"/>
                </a:ext>
              </a:extLst>
            </p:cNvPr>
            <p:cNvGrpSpPr/>
            <p:nvPr/>
          </p:nvGrpSpPr>
          <p:grpSpPr>
            <a:xfrm>
              <a:off x="5631720" y="2401094"/>
              <a:ext cx="3835112" cy="2902895"/>
              <a:chOff x="5555520" y="3201583"/>
              <a:chExt cx="3835112" cy="290289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36C120D-D9DF-5949-3A51-FF5FD96572FC}"/>
                  </a:ext>
                </a:extLst>
              </p:cNvPr>
              <p:cNvGrpSpPr/>
              <p:nvPr/>
            </p:nvGrpSpPr>
            <p:grpSpPr>
              <a:xfrm>
                <a:off x="5555520" y="3367654"/>
                <a:ext cx="3696056" cy="2736824"/>
                <a:chOff x="7384746" y="2776786"/>
                <a:chExt cx="3696056" cy="2736824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8B6DB0C-6119-0CB4-E9F2-9CAECE9F6B77}"/>
                    </a:ext>
                  </a:extLst>
                </p:cNvPr>
                <p:cNvSpPr txBox="1"/>
                <p:nvPr/>
              </p:nvSpPr>
              <p:spPr>
                <a:xfrm>
                  <a:off x="7561165" y="2776786"/>
                  <a:ext cx="3519637" cy="1704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Helvetica Light" panose="020B0500000000000000" pitchFamily="34" charset="0"/>
                      <a:ea typeface="Times New Roman" panose="02020603050405020304" pitchFamily="18" charset="0"/>
                    </a:rPr>
                    <a:t>Chemetal is a contemporary and straightforward way to specify luxurious metal finishes for interior design projects. </a:t>
                  </a:r>
                </a:p>
                <a:p>
                  <a:pPr>
                    <a:lnSpc>
                      <a:spcPct val="120000"/>
                    </a:lnSpc>
                  </a:pPr>
                  <a:endParaRPr lang="en-US" sz="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Helvetica Light" panose="020B0500000000000000" pitchFamily="34" charset="0"/>
                    <a:ea typeface="Times New Roman" panose="020206030504050203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Helvetica Light" panose="020B0500000000000000" pitchFamily="34" charset="0"/>
                      <a:ea typeface="Times New Roman" panose="02020603050405020304" pitchFamily="18" charset="0"/>
                    </a:rPr>
                    <a:t>The company has one of the largest </a:t>
                  </a:r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 Light" panose="020B0500000000000000" pitchFamily="34" charset="0"/>
                      <a:ea typeface="Times New Roman" panose="02020603050405020304" pitchFamily="18" charset="0"/>
                    </a:rPr>
                    <a:t>selections of metal designs and laminates, with Chemetal designs installed worldwide in a variety of applications and commercial projects including: </a:t>
                  </a:r>
                </a:p>
              </p:txBody>
            </p:sp>
            <p:sp>
              <p:nvSpPr>
                <p:cNvPr id="19" name="L-Shape 18">
                  <a:extLst>
                    <a:ext uri="{FF2B5EF4-FFF2-40B4-BE49-F238E27FC236}">
                      <a16:creationId xmlns:a16="http://schemas.microsoft.com/office/drawing/2014/main" id="{9C44CE45-9997-EAE3-5BF8-75F0F2035D80}"/>
                    </a:ext>
                  </a:extLst>
                </p:cNvPr>
                <p:cNvSpPr/>
                <p:nvPr/>
              </p:nvSpPr>
              <p:spPr>
                <a:xfrm>
                  <a:off x="7384746" y="5333182"/>
                  <a:ext cx="176419" cy="180428"/>
                </a:xfrm>
                <a:prstGeom prst="corner">
                  <a:avLst>
                    <a:gd name="adj1" fmla="val 50000"/>
                    <a:gd name="adj2" fmla="val 50000"/>
                  </a:avLst>
                </a:prstGeom>
                <a:solidFill>
                  <a:srgbClr val="5986B2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" name="L-Shape 16">
                <a:extLst>
                  <a:ext uri="{FF2B5EF4-FFF2-40B4-BE49-F238E27FC236}">
                    <a16:creationId xmlns:a16="http://schemas.microsoft.com/office/drawing/2014/main" id="{BA7A8F26-E55C-4D1E-8FF3-C88097434DA7}"/>
                  </a:ext>
                </a:extLst>
              </p:cNvPr>
              <p:cNvSpPr/>
              <p:nvPr/>
            </p:nvSpPr>
            <p:spPr>
              <a:xfrm rot="10800000">
                <a:off x="9214213" y="3201583"/>
                <a:ext cx="176419" cy="180428"/>
              </a:xfrm>
              <a:prstGeom prst="corner">
                <a:avLst/>
              </a:prstGeom>
              <a:solidFill>
                <a:srgbClr val="5986B2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65FCAF-86EF-D34A-486F-859D63AF20F2}"/>
                </a:ext>
              </a:extLst>
            </p:cNvPr>
            <p:cNvGrpSpPr/>
            <p:nvPr/>
          </p:nvGrpSpPr>
          <p:grpSpPr>
            <a:xfrm>
              <a:off x="5845024" y="4292564"/>
              <a:ext cx="3659171" cy="830997"/>
              <a:chOff x="5763689" y="5628570"/>
              <a:chExt cx="3659171" cy="83099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1C3ED9-BA9D-0A76-1FED-289C1CE9B38E}"/>
                  </a:ext>
                </a:extLst>
              </p:cNvPr>
              <p:cNvSpPr txBox="1"/>
              <p:nvPr/>
            </p:nvSpPr>
            <p:spPr>
              <a:xfrm>
                <a:off x="5763689" y="5628570"/>
                <a:ext cx="21092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Hospitality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Retail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Corporate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Signage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Helvetica Light" panose="020B0500000000000000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D5A68C-5CD1-EBAB-79C2-82D77C6C05C8}"/>
                  </a:ext>
                </a:extLst>
              </p:cNvPr>
              <p:cNvSpPr txBox="1"/>
              <p:nvPr/>
            </p:nvSpPr>
            <p:spPr>
              <a:xfrm>
                <a:off x="7313630" y="5628570"/>
                <a:ext cx="21092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Furniture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Restaurants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Entertainment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Residential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855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AEF7768-E8D2-C0BA-927D-B2F702FF21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430" y="5374920"/>
            <a:ext cx="1230798" cy="2789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B7C2AF-3260-80DB-F97B-8C6EEA211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042" y="6080498"/>
            <a:ext cx="941038" cy="784198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4DE606-6670-E1C5-D38A-707847CE3B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951" y="6067470"/>
            <a:ext cx="956671" cy="7972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21FE1A-2AA0-B5D7-BF5B-D0B84953B4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88" y="6080866"/>
            <a:ext cx="940596" cy="783830"/>
          </a:xfrm>
          <a:prstGeom prst="rect">
            <a:avLst/>
          </a:prstGeom>
        </p:spPr>
      </p:pic>
      <p:pic>
        <p:nvPicPr>
          <p:cNvPr id="21" name="Picture 20" descr="A picture containing floor, indoor, ceiling&#10;&#10;Description automatically generated">
            <a:extLst>
              <a:ext uri="{FF2B5EF4-FFF2-40B4-BE49-F238E27FC236}">
                <a16:creationId xmlns:a16="http://schemas.microsoft.com/office/drawing/2014/main" id="{E9ADFD8B-DD74-4E6D-D4CF-0ED0455965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39" y="2916416"/>
            <a:ext cx="3063357" cy="2779161"/>
          </a:xfrm>
          <a:prstGeom prst="rect">
            <a:avLst/>
          </a:prstGeom>
        </p:spPr>
      </p:pic>
      <p:pic>
        <p:nvPicPr>
          <p:cNvPr id="17" name="Picture 16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D82D5077-DD15-3A42-07D9-DD9D3DE553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191" y="3516211"/>
            <a:ext cx="3069014" cy="2139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270E6-C491-A72C-53F0-5FCD61A5ED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7810" y="317924"/>
            <a:ext cx="3069137" cy="2783523"/>
          </a:xfrm>
          <a:prstGeom prst="rect">
            <a:avLst/>
          </a:prstGeom>
        </p:spPr>
      </p:pic>
      <p:pic>
        <p:nvPicPr>
          <p:cNvPr id="14" name="Picture 13" descr="A picture containing text, indoor, wall, floor&#10;&#10;Description automatically generated">
            <a:extLst>
              <a:ext uri="{FF2B5EF4-FFF2-40B4-BE49-F238E27FC236}">
                <a16:creationId xmlns:a16="http://schemas.microsoft.com/office/drawing/2014/main" id="{063E2B14-C337-3A40-890A-492A10AD91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188" y="317924"/>
            <a:ext cx="3063357" cy="21796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851932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#150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#151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B26240B7-4506-A790-7059-CA661336B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Magnetic Laminates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7C147E-6557-300B-1A96-DDAA81C04EBC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FD8221-8D20-A1DE-7040-B463FD1CAE22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5AEEA0-8712-AEE1-13B4-A5CECEF91E4F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#150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2121A3A-634D-5732-B678-D6288C97EF4D}"/>
              </a:ext>
            </a:extLst>
          </p:cNvPr>
          <p:cNvSpPr txBox="1"/>
          <p:nvPr/>
        </p:nvSpPr>
        <p:spPr>
          <a:xfrm>
            <a:off x="3193368" y="6074168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#152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14470"/>
            <a:ext cx="3688985" cy="362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#150 Series Magnetic Dry Erase Laminates are a great way to do dry erase. 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Made with a thin layer of iron foil sandwiched in    the HPL backer, to create magnetism.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Excellent durability and whiteness, ideal for daily dry erase communications.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#152 is especially popular. #160 is solid steel with dry erase coating (made in USA).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Magnetic, Dry Erase, Chalk and custom (Magnetic backer that can be covered).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High pressure laminate backer.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European quality, made in Germany.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x10’ (#152 only) size.</a:t>
            </a:r>
          </a:p>
        </p:txBody>
      </p:sp>
      <p:sp>
        <p:nvSpPr>
          <p:cNvPr id="69" name="TextBox 68">
            <a:hlinkClick r:id="rId10"/>
            <a:extLst>
              <a:ext uri="{FF2B5EF4-FFF2-40B4-BE49-F238E27FC236}">
                <a16:creationId xmlns:a16="http://schemas.microsoft.com/office/drawing/2014/main" id="{74E6A2BE-E4BA-FDA8-3052-E454A2D06CB1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2629A6-B16A-57EE-C395-A94938C5ECBA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6" name="Arrow: Chevron 22">
              <a:hlinkClick r:id="rId10"/>
              <a:extLst>
                <a:ext uri="{FF2B5EF4-FFF2-40B4-BE49-F238E27FC236}">
                  <a16:creationId xmlns:a16="http://schemas.microsoft.com/office/drawing/2014/main" id="{B97993B9-46A3-B865-4A00-F1BCD33C770E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hevron 23">
              <a:hlinkClick r:id="rId10"/>
              <a:extLst>
                <a:ext uri="{FF2B5EF4-FFF2-40B4-BE49-F238E27FC236}">
                  <a16:creationId xmlns:a16="http://schemas.microsoft.com/office/drawing/2014/main" id="{9936DE8B-B448-846D-AFC7-FBC71A1FA03B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24">
              <a:hlinkClick r:id="rId10"/>
              <a:extLst>
                <a:ext uri="{FF2B5EF4-FFF2-40B4-BE49-F238E27FC236}">
                  <a16:creationId xmlns:a16="http://schemas.microsoft.com/office/drawing/2014/main" id="{56A02D8F-0810-DA72-5A1A-F2FDD2789DEF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805E05D-0715-95DB-5982-6DA069C4A93A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14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a black surface&#10;&#10;Description automatically generated">
            <a:extLst>
              <a:ext uri="{FF2B5EF4-FFF2-40B4-BE49-F238E27FC236}">
                <a16:creationId xmlns:a16="http://schemas.microsoft.com/office/drawing/2014/main" id="{362B529A-3159-7C4F-5C4E-973791EF7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853" y="6092507"/>
            <a:ext cx="948642" cy="789799"/>
          </a:xfrm>
          <a:prstGeom prst="rect">
            <a:avLst/>
          </a:prstGeom>
        </p:spPr>
      </p:pic>
      <p:pic>
        <p:nvPicPr>
          <p:cNvPr id="14" name="Picture 13" descr="A close up of a glass&#10;&#10;Description automatically generated">
            <a:extLst>
              <a:ext uri="{FF2B5EF4-FFF2-40B4-BE49-F238E27FC236}">
                <a16:creationId xmlns:a16="http://schemas.microsoft.com/office/drawing/2014/main" id="{3092512E-5BB1-D7CA-2639-7A942CC30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2054" y="6058656"/>
            <a:ext cx="948642" cy="799344"/>
          </a:xfrm>
          <a:prstGeom prst="rect">
            <a:avLst/>
          </a:prstGeom>
        </p:spPr>
      </p:pic>
      <p:pic>
        <p:nvPicPr>
          <p:cNvPr id="12" name="Picture 11" descr="A close up of a wall&#10;&#10;Description automatically generated">
            <a:extLst>
              <a:ext uri="{FF2B5EF4-FFF2-40B4-BE49-F238E27FC236}">
                <a16:creationId xmlns:a16="http://schemas.microsoft.com/office/drawing/2014/main" id="{4E3E2133-68C8-9FCA-25BB-B7FA7ADED8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947" y="6087234"/>
            <a:ext cx="948642" cy="7856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3457A4-7F89-76C9-59FD-6F6133FA2E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397" y="6079715"/>
            <a:ext cx="942844" cy="7857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8C9403-956E-79F6-6CE4-D9D054186E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801" y="6073493"/>
            <a:ext cx="942842" cy="7857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D82341-41A1-029F-ED4B-55879367B01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449" y="6087133"/>
            <a:ext cx="942098" cy="7850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07221F-DC8F-CA88-C7A6-DA27D698DBF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196" y="6080336"/>
            <a:ext cx="942098" cy="7850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01B864-D2C0-4D5A-9F71-2D57E3E37A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651" y="6087133"/>
            <a:ext cx="942843" cy="7857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9960FA1-F9E5-1B91-D135-B835D2D20E1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682" y="6091373"/>
            <a:ext cx="928854" cy="7740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65781BB-0C8A-5CAE-C175-02A682B139B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44" y="6091373"/>
            <a:ext cx="919952" cy="766627"/>
          </a:xfrm>
          <a:prstGeom prst="rect">
            <a:avLst/>
          </a:prstGeom>
        </p:spPr>
      </p:pic>
      <p:pic>
        <p:nvPicPr>
          <p:cNvPr id="26" name="Picture 25" descr="A picture containing indoor, ceiling&#10;&#10;Description automatically generated">
            <a:extLst>
              <a:ext uri="{FF2B5EF4-FFF2-40B4-BE49-F238E27FC236}">
                <a16:creationId xmlns:a16="http://schemas.microsoft.com/office/drawing/2014/main" id="{D3F88867-DB26-F633-B0ED-9BD6D08608B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"/>
          <a:stretch/>
        </p:blipFill>
        <p:spPr>
          <a:xfrm>
            <a:off x="436173" y="3727049"/>
            <a:ext cx="3069014" cy="19386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225B00-3BC9-7F94-ADE3-3171D9E0CAE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77189"/>
            <a:ext cx="1230798" cy="278901"/>
          </a:xfrm>
          <a:prstGeom prst="rect">
            <a:avLst/>
          </a:prstGeom>
        </p:spPr>
      </p:pic>
      <p:pic>
        <p:nvPicPr>
          <p:cNvPr id="24" name="Picture 2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CBB79A3A-A2B3-CD93-6C67-791E432D62D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5651" y="2689597"/>
            <a:ext cx="3069014" cy="2976137"/>
          </a:xfrm>
          <a:prstGeom prst="rect">
            <a:avLst/>
          </a:prstGeom>
        </p:spPr>
      </p:pic>
      <p:pic>
        <p:nvPicPr>
          <p:cNvPr id="23" name="Picture 22" descr="A picture containing indoor, floor, wall, furniture&#10;&#10;Description automatically generated">
            <a:extLst>
              <a:ext uri="{FF2B5EF4-FFF2-40B4-BE49-F238E27FC236}">
                <a16:creationId xmlns:a16="http://schemas.microsoft.com/office/drawing/2014/main" id="{B7DAC7E1-108E-897C-E159-CC0F605F24B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2"/>
          <a:stretch/>
        </p:blipFill>
        <p:spPr>
          <a:xfrm>
            <a:off x="4011308" y="331807"/>
            <a:ext cx="3069014" cy="1942594"/>
          </a:xfrm>
          <a:prstGeom prst="rect">
            <a:avLst/>
          </a:prstGeom>
        </p:spPr>
      </p:pic>
      <p:pic>
        <p:nvPicPr>
          <p:cNvPr id="3" name="Picture 2" descr="A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DCB7938C-6EA0-7F28-C8D5-F3551491F30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144" y="331807"/>
            <a:ext cx="3063357" cy="297613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1940765" y="6091641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#221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3078429" y="6092261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#227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4310940" y="6099059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#230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30982" y="6091641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#232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7828475" y="6098438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#236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8994573" y="6097015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#239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10220792" y="6085418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#262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1426681" y="6076804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#275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30104"/>
            <a:ext cx="3688985" cy="2369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Embossed and textured HPL Design Laminates.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Made by pressing a layer of metal onto an easy-to-work-with laminate backer.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Manufactured in Germany under European quality, workplace and environmental standards.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Durable, beautiful, and easy to apply.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High pressure laminate (HPL) backer.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 sheet size.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1E5F15-A357-07CF-8BD8-B028D4F0D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HPL Metal Laminates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TextBox 8">
            <a:hlinkClick r:id="rId17"/>
            <a:extLst>
              <a:ext uri="{FF2B5EF4-FFF2-40B4-BE49-F238E27FC236}">
                <a16:creationId xmlns:a16="http://schemas.microsoft.com/office/drawing/2014/main" id="{69497B8C-DFE2-BD68-3111-6430FC623A72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2B3B85-B75E-AE26-CD68-3B4803B0C98D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572770-48E6-6EAA-E45F-FC8F8509F97B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A6FD8B-A136-62F7-F495-794377D95E7A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#200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99D965-AC2B-7E13-0CF2-320F8DC771E2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20" name="Arrow: Chevron 22">
              <a:hlinkClick r:id="rId18"/>
              <a:extLst>
                <a:ext uri="{FF2B5EF4-FFF2-40B4-BE49-F238E27FC236}">
                  <a16:creationId xmlns:a16="http://schemas.microsoft.com/office/drawing/2014/main" id="{718A9B0D-533E-13E8-9F2D-C7E13C0BB05D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Chevron 23">
              <a:hlinkClick r:id="rId17"/>
              <a:extLst>
                <a:ext uri="{FF2B5EF4-FFF2-40B4-BE49-F238E27FC236}">
                  <a16:creationId xmlns:a16="http://schemas.microsoft.com/office/drawing/2014/main" id="{A830AD70-1335-BAB9-0258-CC20DD9BF70F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" name="Arrow: Chevron 24">
              <a:hlinkClick r:id="rId17"/>
              <a:extLst>
                <a:ext uri="{FF2B5EF4-FFF2-40B4-BE49-F238E27FC236}">
                  <a16:creationId xmlns:a16="http://schemas.microsoft.com/office/drawing/2014/main" id="{264BDFC6-9656-C2EE-DE13-C1A38ED871CB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CF86C0-644B-92CF-6FA4-89ED06EDA620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A014E-8833-B728-82A5-B7C0E629FEBA}"/>
              </a:ext>
            </a:extLst>
          </p:cNvPr>
          <p:cNvSpPr txBox="1"/>
          <p:nvPr/>
        </p:nvSpPr>
        <p:spPr>
          <a:xfrm>
            <a:off x="5506954" y="6108190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#231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A228A6-D963-538E-1423-EEEFF6193566}"/>
              </a:ext>
            </a:extLst>
          </p:cNvPr>
          <p:cNvSpPr txBox="1"/>
          <p:nvPr/>
        </p:nvSpPr>
        <p:spPr>
          <a:xfrm>
            <a:off x="434144" y="5813916"/>
            <a:ext cx="1266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Helvetica Oblique" pitchFamily="2" charset="0"/>
              </a:rPr>
              <a:t>*Not all designs shown</a:t>
            </a:r>
          </a:p>
        </p:txBody>
      </p:sp>
    </p:spTree>
    <p:extLst>
      <p:ext uri="{BB962C8B-B14F-4D97-AF65-F5344CB8AC3E}">
        <p14:creationId xmlns:p14="http://schemas.microsoft.com/office/powerpoint/2010/main" val="392075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300D7B5-F471-7E6A-7E72-FE36DFCEF1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079" y="6092255"/>
            <a:ext cx="941777" cy="7848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26CBE92-C7E8-320C-91DA-2352A83AF5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22" y="6092256"/>
            <a:ext cx="941777" cy="7848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6BA9FEF-7258-4EB3-4CB1-B7E010FA9D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742" y="6092255"/>
            <a:ext cx="941777" cy="7848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69F295-A06D-0DFF-557B-F4C12624C8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381" y="6096146"/>
            <a:ext cx="937108" cy="7809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CE419E-D4B0-318F-5922-84F65C1B05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331" y="6096146"/>
            <a:ext cx="937108" cy="7809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168BD2-163C-E59C-6202-9C8D4FD792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825" y="6096145"/>
            <a:ext cx="937108" cy="7809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3323B6-968A-7C53-199B-FE9679D203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395" y="6096145"/>
            <a:ext cx="937108" cy="7809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7E92E28-EA72-EE45-B660-91046B2FBE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078" y="6096146"/>
            <a:ext cx="937108" cy="7809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94A9957-E372-DB9A-598D-594EB282428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494" y="6104178"/>
            <a:ext cx="927469" cy="7728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AC13992-A75D-EB78-96DA-4D998C7CE25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38" y="6105676"/>
            <a:ext cx="925671" cy="771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D0C0C5-5F2D-0357-04AB-D4794FAD658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018" y="5386100"/>
            <a:ext cx="1230798" cy="278901"/>
          </a:xfrm>
          <a:prstGeom prst="rect">
            <a:avLst/>
          </a:prstGeom>
        </p:spPr>
      </p:pic>
      <p:pic>
        <p:nvPicPr>
          <p:cNvPr id="29" name="Picture 28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160043D8-B99B-DD6A-10CE-5D8BB58FABA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26" y="3202628"/>
            <a:ext cx="3349580" cy="2462373"/>
          </a:xfrm>
          <a:prstGeom prst="rect">
            <a:avLst/>
          </a:prstGeom>
        </p:spPr>
      </p:pic>
      <p:pic>
        <p:nvPicPr>
          <p:cNvPr id="4" name="Picture 3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70B90914-E2C7-322E-ED4B-6FD84F75F55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556" y="3889094"/>
            <a:ext cx="2843988" cy="1776640"/>
          </a:xfrm>
          <a:prstGeom prst="rect">
            <a:avLst/>
          </a:prstGeom>
        </p:spPr>
      </p:pic>
      <p:pic>
        <p:nvPicPr>
          <p:cNvPr id="3" name="Picture 2" descr="A picture containing indoor, floor, chair, furniture&#10;&#10;Description automatically generated">
            <a:extLst>
              <a:ext uri="{FF2B5EF4-FFF2-40B4-BE49-F238E27FC236}">
                <a16:creationId xmlns:a16="http://schemas.microsoft.com/office/drawing/2014/main" id="{479A9977-B7AD-F87F-33D4-8CAEC988601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4236334" y="324623"/>
            <a:ext cx="2853488" cy="3141667"/>
          </a:xfrm>
          <a:prstGeom prst="rect">
            <a:avLst/>
          </a:prstGeom>
        </p:spPr>
      </p:pic>
      <p:pic>
        <p:nvPicPr>
          <p:cNvPr id="2" name="Picture 1" descr="A large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9DE22670-C212-D674-5802-14B2D4DFA14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450941" y="324624"/>
            <a:ext cx="3340252" cy="244405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#315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#325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#337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776393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#340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8893230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#352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1006039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#353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1207996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#354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35608"/>
            <a:ext cx="3750862" cy="281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Handcrafted Metal Designs are one-of-a-kind materials produced with manufacturing consistency. 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HPL and solid metal designs on aluminum, 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brass and copper.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Made by Chemetal, among company’s most popular designs.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Available in aged brass, darkened aluminum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and deeply oxidized copper patinas.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Brass designs available in 2’ widths.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 10’ sheet size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370BA5-165C-3B55-8D5C-B95E5084C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Handcrafted Metals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hlinkClick r:id="rId17"/>
            <a:extLst>
              <a:ext uri="{FF2B5EF4-FFF2-40B4-BE49-F238E27FC236}">
                <a16:creationId xmlns:a16="http://schemas.microsoft.com/office/drawing/2014/main" id="{39746598-4B7E-48BA-5D35-DB15C2129493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C7D6C1-F173-48A2-A2C8-09C337BDC7DC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178BE8-102B-3611-A491-CED84FEC7AE6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288B6F-0324-454A-4BD1-6A2CAD450016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#300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9D6007-3B6B-8F4D-BC13-2F791B821D67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13" name="Arrow: Chevron 22">
              <a:hlinkClick r:id="rId19"/>
              <a:extLst>
                <a:ext uri="{FF2B5EF4-FFF2-40B4-BE49-F238E27FC236}">
                  <a16:creationId xmlns:a16="http://schemas.microsoft.com/office/drawing/2014/main" id="{95B7A45D-4BD5-F8C3-03B2-959D92C991DC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Chevron 23">
              <a:hlinkClick r:id="rId18"/>
              <a:extLst>
                <a:ext uri="{FF2B5EF4-FFF2-40B4-BE49-F238E27FC236}">
                  <a16:creationId xmlns:a16="http://schemas.microsoft.com/office/drawing/2014/main" id="{778EF6EE-6A71-C38A-C042-B74E8F3F16B3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24">
              <a:hlinkClick r:id="rId17"/>
              <a:extLst>
                <a:ext uri="{FF2B5EF4-FFF2-40B4-BE49-F238E27FC236}">
                  <a16:creationId xmlns:a16="http://schemas.microsoft.com/office/drawing/2014/main" id="{A103E772-6C20-37F4-9671-E38576A97572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644EDDE-1F60-115F-2BDB-1D99E0D68B57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F7F21-B456-BB27-5B24-FB59A3D0EA6E}"/>
              </a:ext>
            </a:extLst>
          </p:cNvPr>
          <p:cNvSpPr txBox="1"/>
          <p:nvPr/>
        </p:nvSpPr>
        <p:spPr>
          <a:xfrm>
            <a:off x="374352" y="5842660"/>
            <a:ext cx="1266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Helvetica Oblique" pitchFamily="2" charset="0"/>
              </a:rPr>
              <a:t>*Not all designs shown</a:t>
            </a:r>
          </a:p>
        </p:txBody>
      </p:sp>
    </p:spTree>
    <p:extLst>
      <p:ext uri="{BB962C8B-B14F-4D97-AF65-F5344CB8AC3E}">
        <p14:creationId xmlns:p14="http://schemas.microsoft.com/office/powerpoint/2010/main" val="176357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CABD22A-6F39-D563-AAAF-52D0EA349D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209" y="6092973"/>
            <a:ext cx="947103" cy="7892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45177-EF3A-350B-0506-90E57F6CA2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040" y="6092973"/>
            <a:ext cx="947103" cy="7892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286308-AFDB-4CBA-5603-EFE5DDE966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333" y="6095223"/>
            <a:ext cx="944402" cy="7870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D23091-403E-FCF1-43FE-1F0F1A9C9C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874" y="6092974"/>
            <a:ext cx="947102" cy="7892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E6343E0-255F-7D4E-F0EA-97C1580051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717" y="6092973"/>
            <a:ext cx="947102" cy="7892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22A3804-8486-4B31-4EBA-259E0F3813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611" y="6101303"/>
            <a:ext cx="937106" cy="7809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462994B-A976-1422-136D-88132B1027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88" y="6101304"/>
            <a:ext cx="937107" cy="7809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EB80130-AB3F-53FA-4D5A-25BE78E5DF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700" y="6101723"/>
            <a:ext cx="936603" cy="7805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2A1C125-1D04-A342-3A96-B26FE73DE66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71" y="6096054"/>
            <a:ext cx="943405" cy="786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1DE73F-DFD7-99F9-A63B-DFB62CBB743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BDBEC9B0-1AF3-81AC-C465-321673DFF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96" y="2926224"/>
            <a:ext cx="2813944" cy="2738776"/>
          </a:xfrm>
          <a:prstGeom prst="rect">
            <a:avLst/>
          </a:prstGeom>
        </p:spPr>
      </p:pic>
      <p:pic>
        <p:nvPicPr>
          <p:cNvPr id="12" name="Picture 11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3DE1FC43-44CA-9B47-C310-35AAC56846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0"/>
          <a:stretch/>
        </p:blipFill>
        <p:spPr>
          <a:xfrm>
            <a:off x="3639858" y="3551355"/>
            <a:ext cx="3444699" cy="2113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F08EF8-7D1E-22DE-92C7-9FAF4DDFE89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349" y="332955"/>
            <a:ext cx="3444699" cy="2911013"/>
          </a:xfrm>
          <a:prstGeom prst="rect">
            <a:avLst/>
          </a:prstGeom>
        </p:spPr>
      </p:pic>
      <p:pic>
        <p:nvPicPr>
          <p:cNvPr id="5" name="Picture 4" descr="A picture containing indoor, ceiling, stone, dining table&#10;&#10;Description automatically generated">
            <a:extLst>
              <a:ext uri="{FF2B5EF4-FFF2-40B4-BE49-F238E27FC236}">
                <a16:creationId xmlns:a16="http://schemas.microsoft.com/office/drawing/2014/main" id="{F111F0DB-E8DF-B386-9B5C-5096898106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71" y="286578"/>
            <a:ext cx="2821788" cy="222350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#406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#420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5457624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#427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6605858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#440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773515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#501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8902316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#504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004992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#505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37215"/>
            <a:ext cx="3688985" cy="259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Deep brushing brings out energy and depth found only in metal. Directional and non-directional patterning that bends and plays with light.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Hand and machine brushed for a textured, patterned design.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Long-time Chemetal designs on aluminum.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Solid, thin aluminum.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Low pressure backer can be added.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 10’ sheet sizes.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E6E4BBF-4A85-1EDD-232A-6C571A15F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Deeply Brushed Metals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22" name="TextBox 21">
            <a:hlinkClick r:id="rId16"/>
            <a:extLst>
              <a:ext uri="{FF2B5EF4-FFF2-40B4-BE49-F238E27FC236}">
                <a16:creationId xmlns:a16="http://schemas.microsoft.com/office/drawing/2014/main" id="{914CCA63-B6BF-51FC-655B-22458215E41B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FF0940-BD68-5F9B-3740-953F277B9750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665850-008B-9B03-FE9F-5C0C3E260EE4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FCF12C-958E-CABB-E396-A1DAAD2F47FF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515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#400 #500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1A8D93-62E6-2A7C-1447-3CF3ADF31C2B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28" name="Arrow: Chevron 22">
              <a:hlinkClick r:id="rId18"/>
              <a:extLst>
                <a:ext uri="{FF2B5EF4-FFF2-40B4-BE49-F238E27FC236}">
                  <a16:creationId xmlns:a16="http://schemas.microsoft.com/office/drawing/2014/main" id="{8FD91289-4D73-6C70-9F6C-E8AC91CAC496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23">
              <a:hlinkClick r:id="rId16"/>
              <a:extLst>
                <a:ext uri="{FF2B5EF4-FFF2-40B4-BE49-F238E27FC236}">
                  <a16:creationId xmlns:a16="http://schemas.microsoft.com/office/drawing/2014/main" id="{32B614BA-9981-2305-548C-7D827CEE3E19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Arrow: Chevron 24">
              <a:hlinkClick r:id="rId19"/>
              <a:extLst>
                <a:ext uri="{FF2B5EF4-FFF2-40B4-BE49-F238E27FC236}">
                  <a16:creationId xmlns:a16="http://schemas.microsoft.com/office/drawing/2014/main" id="{2E2171BC-877E-AF56-9C28-C7FF18187CE4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2B4AA26-FE72-B14C-1BAE-C32BADB46138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2224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534536-BDA0-A3EF-FEEB-132D384F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839" y="6071188"/>
            <a:ext cx="95463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D7084B36-B324-B727-B220-E4BD1DDB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560" y="6071188"/>
            <a:ext cx="95338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0F084CE8-8B81-12D2-8041-0CE4BF30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288" y="6068867"/>
            <a:ext cx="95338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3553A510-3B25-95B0-2959-FF053761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625" y="6068867"/>
            <a:ext cx="95338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7F8E5CE9-70A6-67E9-8FA1-22BDA917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003" y="6071188"/>
            <a:ext cx="95338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ABF2503-2CD4-6E05-7762-C6B774E0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81" y="6068867"/>
            <a:ext cx="95463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19D00-4E22-285E-7AF1-2CDBCD819C5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2"/>
            <a:ext cx="1230798" cy="278901"/>
          </a:xfrm>
          <a:prstGeom prst="rect">
            <a:avLst/>
          </a:prstGeom>
        </p:spPr>
      </p:pic>
      <p:pic>
        <p:nvPicPr>
          <p:cNvPr id="6" name="Picture 5" descr="A pile of crackers on a tile floor&#10;&#10;Description automatically generated with low confidence">
            <a:extLst>
              <a:ext uri="{FF2B5EF4-FFF2-40B4-BE49-F238E27FC236}">
                <a16:creationId xmlns:a16="http://schemas.microsoft.com/office/drawing/2014/main" id="{2B03AD17-B2CB-0E36-5E18-ED54CDBBE2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26" y="3002319"/>
            <a:ext cx="3064675" cy="2663415"/>
          </a:xfrm>
          <a:prstGeom prst="rect">
            <a:avLst/>
          </a:prstGeom>
        </p:spPr>
      </p:pic>
      <p:pic>
        <p:nvPicPr>
          <p:cNvPr id="3" name="Picture 16" descr="Chemetal 552 Good Chemistry - conference room">
            <a:extLst>
              <a:ext uri="{FF2B5EF4-FFF2-40B4-BE49-F238E27FC236}">
                <a16:creationId xmlns:a16="http://schemas.microsoft.com/office/drawing/2014/main" id="{DD418738-99A4-AAC6-6FE7-85E443EFE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0973" y="319560"/>
            <a:ext cx="3164973" cy="53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plant&#10;&#10;Description automatically generated">
            <a:extLst>
              <a:ext uri="{FF2B5EF4-FFF2-40B4-BE49-F238E27FC236}">
                <a16:creationId xmlns:a16="http://schemas.microsoft.com/office/drawing/2014/main" id="{E6E01D39-618C-F51F-9708-C32731B5E26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26" y="319561"/>
            <a:ext cx="3064675" cy="227498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8150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272328" y="6071188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446774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#553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60225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762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41965"/>
            <a:ext cx="3688985" cy="266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Introducing Surface Mode, new CNC d</a:t>
            </a:r>
            <a:r>
              <a:rPr lang="en-US" sz="12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esigns on thicker </a:t>
            </a: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aluminum panels</a:t>
            </a:r>
            <a:r>
              <a:rPr lang="en-US" sz="12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CNC carved design panels.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6 standard designs, customization available.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Popular ALU finish (#354) on .090” aluminum.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bg1">
                  <a:lumMod val="50000"/>
                </a:schemeClr>
              </a:solidFill>
              <a:latin typeface="Helvetica Light" panose="020B04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Powder coat finishing available.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403020202020204" pitchFamily="34" charset="0"/>
                <a:ea typeface="Times New Roman" panose="02020603050405020304" pitchFamily="18" charset="0"/>
              </a:rPr>
              <a:t>No need for panel or MDF, metal can be applied directly to wall frame with screws/hardware.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403020202020204" pitchFamily="34" charset="0"/>
              </a:rPr>
              <a:t>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 sheet size plus custom cuts.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03C81A-ECDA-1E73-B601-0AAFCAB1E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Surface Mode: Carve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TextBox 6">
            <a:hlinkClick r:id="rId12"/>
            <a:extLst>
              <a:ext uri="{FF2B5EF4-FFF2-40B4-BE49-F238E27FC236}">
                <a16:creationId xmlns:a16="http://schemas.microsoft.com/office/drawing/2014/main" id="{363A8EA5-7F9F-B272-0B1F-B20CDA34C03E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6D477C-54EF-9AC8-31C6-B6E646EC5016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2A4880-FCDF-D8E3-3CF9-F937F520CF53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6A1A7B-0452-CD08-483F-CE611C5F3E51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#550 </a:t>
              </a: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  <a:endParaRPr lang="en-US" sz="16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1D031A-45DA-94EC-3241-24BC438EE68E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14" name="Arrow: Chevron 22">
              <a:hlinkClick r:id="rId14"/>
              <a:extLst>
                <a:ext uri="{FF2B5EF4-FFF2-40B4-BE49-F238E27FC236}">
                  <a16:creationId xmlns:a16="http://schemas.microsoft.com/office/drawing/2014/main" id="{76F2F67E-4195-5353-AE18-A3548D7631FB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23">
              <a:hlinkClick r:id="rId12"/>
              <a:extLst>
                <a:ext uri="{FF2B5EF4-FFF2-40B4-BE49-F238E27FC236}">
                  <a16:creationId xmlns:a16="http://schemas.microsoft.com/office/drawing/2014/main" id="{2D7BC7E0-3561-AA72-6EF8-B6BED00D10DD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24">
              <a:hlinkClick r:id="rId15"/>
              <a:extLst>
                <a:ext uri="{FF2B5EF4-FFF2-40B4-BE49-F238E27FC236}">
                  <a16:creationId xmlns:a16="http://schemas.microsoft.com/office/drawing/2014/main" id="{0D68D446-BAFC-232A-3AFC-B9295D4B1894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8A14FA8-A099-2029-84D1-840C2E56EDD0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044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room with a blue chair and a blue chair&#10;&#10;Description automatically generated">
            <a:extLst>
              <a:ext uri="{FF2B5EF4-FFF2-40B4-BE49-F238E27FC236}">
                <a16:creationId xmlns:a16="http://schemas.microsoft.com/office/drawing/2014/main" id="{58B1EE16-B051-D2AA-98BC-04E9B25C83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162" y="3212806"/>
            <a:ext cx="2500993" cy="20007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Picture 21" descr="A blue and white wall with a bike and a river&#10;&#10;Description automatically generated">
            <a:extLst>
              <a:ext uri="{FF2B5EF4-FFF2-40B4-BE49-F238E27FC236}">
                <a16:creationId xmlns:a16="http://schemas.microsoft.com/office/drawing/2014/main" id="{D1DADA1B-77AF-AFE2-803C-BEC7A3662F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5312" y="257492"/>
            <a:ext cx="4299534" cy="5376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4CD156-138B-4BDC-F85E-D5DFA6D230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3961"/>
            <a:ext cx="1230798" cy="278901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5A1F04B-C430-A07D-F42A-6244F585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3839" y="6073509"/>
            <a:ext cx="954632" cy="7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82D4C55-0C18-625C-97A5-A4E567762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5560" y="6074030"/>
            <a:ext cx="953382" cy="7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003CBD1-DD33-041E-1D35-792336F7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6288" y="6071709"/>
            <a:ext cx="953382" cy="7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B4CB2BA-B3A6-1FA7-29AA-161A6430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1625" y="6071709"/>
            <a:ext cx="953382" cy="7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471082-5500-0073-E167-8FDBC274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9003" y="6074030"/>
            <a:ext cx="953382" cy="7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21E93C9-4239-A38F-E3F2-18F324D3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481" y="6071188"/>
            <a:ext cx="954632" cy="7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83337" y="5858671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#571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136373" y="5858671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#572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327192" y="5845636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#573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501638" y="5858671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#574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657115" y="5858671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#575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816865" y="5858671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#576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991790"/>
            <a:ext cx="3688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It’s Chemetal at its most color full.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Introducing Surface Mode: Transparency.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20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Featuring 9 designs on 8 colors, plus an optional frame system, Transparency is a collection of laser cut powder coated metal designs that can go just about anywhere like layered and illuminated wall , suspended ceilings, divider screens and more. No backer needed. 4’ x 8’ size. .062” or .09” thickness. Custom design and color options.</a:t>
            </a:r>
          </a:p>
          <a:p>
            <a:br>
              <a:rPr lang="en-US" sz="1200" dirty="0"/>
            </a:b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03C81A-ECDA-1E73-B601-0AAFCAB1E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1253558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Surface Mode: Transparency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TextBox 6">
            <a:hlinkClick r:id="rId11"/>
            <a:extLst>
              <a:ext uri="{FF2B5EF4-FFF2-40B4-BE49-F238E27FC236}">
                <a16:creationId xmlns:a16="http://schemas.microsoft.com/office/drawing/2014/main" id="{363A8EA5-7F9F-B272-0B1F-B20CDA34C03E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6D477C-54EF-9AC8-31C6-B6E646EC5016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2A4880-FCDF-D8E3-3CF9-F937F520CF53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6A1A7B-0452-CD08-483F-CE611C5F3E51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#575 </a:t>
              </a: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  <a:endParaRPr lang="en-US" sz="16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1D031A-45DA-94EC-3241-24BC438EE68E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14" name="Arrow: Chevron 22">
              <a:hlinkClick r:id="rId13"/>
              <a:extLst>
                <a:ext uri="{FF2B5EF4-FFF2-40B4-BE49-F238E27FC236}">
                  <a16:creationId xmlns:a16="http://schemas.microsoft.com/office/drawing/2014/main" id="{76F2F67E-4195-5353-AE18-A3548D7631FB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23">
              <a:hlinkClick r:id="rId11"/>
              <a:extLst>
                <a:ext uri="{FF2B5EF4-FFF2-40B4-BE49-F238E27FC236}">
                  <a16:creationId xmlns:a16="http://schemas.microsoft.com/office/drawing/2014/main" id="{2D7BC7E0-3561-AA72-6EF8-B6BED00D10DD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24">
              <a:hlinkClick r:id="rId14"/>
              <a:extLst>
                <a:ext uri="{FF2B5EF4-FFF2-40B4-BE49-F238E27FC236}">
                  <a16:creationId xmlns:a16="http://schemas.microsoft.com/office/drawing/2014/main" id="{0D68D446-BAFC-232A-3AFC-B9295D4B1894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8A14FA8-A099-2029-84D1-840C2E56EDD0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DEBFF05-CFFF-92B2-0CD9-A35BC033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075" y="6080401"/>
            <a:ext cx="952723" cy="7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D743F-7AFE-F3AB-E055-B339C43897B4}"/>
              </a:ext>
            </a:extLst>
          </p:cNvPr>
          <p:cNvSpPr txBox="1"/>
          <p:nvPr/>
        </p:nvSpPr>
        <p:spPr>
          <a:xfrm>
            <a:off x="7984146" y="5864767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#577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30F4CF1-4AD4-4BBB-2EA8-926DAA870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4703" y="6073509"/>
            <a:ext cx="954632" cy="7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074437-4EC1-9438-BC6C-2EB314F734B8}"/>
              </a:ext>
            </a:extLst>
          </p:cNvPr>
          <p:cNvSpPr txBox="1"/>
          <p:nvPr/>
        </p:nvSpPr>
        <p:spPr>
          <a:xfrm>
            <a:off x="9157729" y="5858671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#578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9600CA-B209-4AC6-9884-966BEF32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63005" y="6073509"/>
            <a:ext cx="954509" cy="7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F03520-D168-B20A-28C9-EDFF76F79455}"/>
              </a:ext>
            </a:extLst>
          </p:cNvPr>
          <p:cNvSpPr txBox="1"/>
          <p:nvPr/>
        </p:nvSpPr>
        <p:spPr>
          <a:xfrm>
            <a:off x="10315969" y="5858671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#579</a:t>
            </a:r>
          </a:p>
        </p:txBody>
      </p:sp>
      <p:pic>
        <p:nvPicPr>
          <p:cNvPr id="20" name="Picture 19" descr="A table and chair in a room&#10;&#10;Description automatically generated">
            <a:extLst>
              <a:ext uri="{FF2B5EF4-FFF2-40B4-BE49-F238E27FC236}">
                <a16:creationId xmlns:a16="http://schemas.microsoft.com/office/drawing/2014/main" id="{A2A1E938-9F13-487E-D1E8-86225B112DC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964" y="897205"/>
            <a:ext cx="1628711" cy="1985336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855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6833</TotalTime>
  <Words>2339</Words>
  <Application>Microsoft Macintosh PowerPoint</Application>
  <PresentationFormat>Widescreen</PresentationFormat>
  <Paragraphs>467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Helvetica Light</vt:lpstr>
      <vt:lpstr>Helvetica Neue</vt:lpstr>
      <vt:lpstr>Helvetica Oblique</vt:lpstr>
      <vt:lpstr>Office Theme</vt:lpstr>
      <vt:lpstr>PowerPoint Presentation</vt:lpstr>
      <vt:lpstr>PowerPoint Presentation</vt:lpstr>
      <vt:lpstr>PowerPoint Presentation</vt:lpstr>
      <vt:lpstr>Magnetic Laminates</vt:lpstr>
      <vt:lpstr>HPL Metal Laminates</vt:lpstr>
      <vt:lpstr>Handcrafted Metals</vt:lpstr>
      <vt:lpstr>Deeply Brushed Metals</vt:lpstr>
      <vt:lpstr>Surface Mode: Carve</vt:lpstr>
      <vt:lpstr>Surface Mode: Transparency</vt:lpstr>
      <vt:lpstr>Architectural Metals</vt:lpstr>
      <vt:lpstr>HPL Classics</vt:lpstr>
      <vt:lpstr>Traditional Classics</vt:lpstr>
      <vt:lpstr>Anodized Classics</vt:lpstr>
      <vt:lpstr>Large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Amistadi</dc:creator>
  <cp:lastModifiedBy>Graphics</cp:lastModifiedBy>
  <cp:revision>333</cp:revision>
  <cp:lastPrinted>2023-11-30T21:06:05Z</cp:lastPrinted>
  <dcterms:created xsi:type="dcterms:W3CDTF">2022-09-02T12:28:49Z</dcterms:created>
  <dcterms:modified xsi:type="dcterms:W3CDTF">2024-02-09T21:15:59Z</dcterms:modified>
</cp:coreProperties>
</file>