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58" r:id="rId4"/>
    <p:sldId id="275" r:id="rId5"/>
    <p:sldId id="274" r:id="rId6"/>
    <p:sldId id="273" r:id="rId7"/>
    <p:sldId id="272" r:id="rId8"/>
    <p:sldId id="277" r:id="rId9"/>
    <p:sldId id="271" r:id="rId10"/>
    <p:sldId id="270" r:id="rId11"/>
    <p:sldId id="269" r:id="rId12"/>
    <p:sldId id="266" r:id="rId13"/>
    <p:sldId id="276" r:id="rId14"/>
    <p:sldId id="262" r:id="rId15"/>
    <p:sldId id="256" r:id="rId16"/>
    <p:sldId id="261" r:id="rId17"/>
    <p:sldId id="260" r:id="rId18"/>
    <p:sldId id="259" r:id="rId19"/>
    <p:sldId id="263" r:id="rId20"/>
    <p:sldId id="264" r:id="rId21"/>
    <p:sldId id="265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A9D1"/>
    <a:srgbClr val="5986B2"/>
    <a:srgbClr val="56B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62" autoAdjust="0"/>
    <p:restoredTop sz="94660"/>
  </p:normalViewPr>
  <p:slideViewPr>
    <p:cSldViewPr snapToGrid="0">
      <p:cViewPr>
        <p:scale>
          <a:sx n="50" d="100"/>
          <a:sy n="50" d="100"/>
        </p:scale>
        <p:origin x="6920" y="3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3685-BA0A-9293-BF29-321541C83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D8F31-12B9-477C-F6D3-EFBCCC829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51994-0FCA-8A00-8D87-D40A6D381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EAC45-D97B-D785-CE4B-9189BC87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1EE82-33BC-CD45-6C98-456295B3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1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5FBA-8E38-C99D-34B9-5A66AD5B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C2D3B-53A8-AB65-F206-6F851B968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C239C-5C0D-3032-0D5C-2DEFCE0E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E1FFA-D238-C248-5B80-A2F137FE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2A17-6BC7-E087-AA3A-231762EB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4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D17399-2B08-AD32-AF2D-D04F22324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48C9E-FB7C-18DB-B06A-ABE362FD5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7D6D9-0E19-10A2-D089-BD1F7FE0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10792-8236-7631-C427-4A012D60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F5C61-938C-B25F-8F7A-2AA64089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2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C62B3-4226-66A8-7DFB-CA9C99E8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91ED-5645-09A5-F5FF-38C2C196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42ABE-DB7D-2567-C95E-43DB04C7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F65BE-6814-E7EA-4ADF-825F1688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B81FF-ED74-1826-E4CC-347B8A02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2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56EA-2A3F-F2C6-0B50-6F7E9CFD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E98DA-129C-6186-966A-D79EA78F9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F03EA-7A31-A6B0-127D-EDCC637D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68099-6AEE-AE82-353C-280A8C1B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26F88-9207-A0D4-DBA1-FE3091E6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C9F1-20AA-DD38-8F6D-D03AE83B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F869F-C4D2-8647-0909-434D6A8EB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FE3E3-6358-2797-0185-8E2EB861A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67F10-A601-7C63-6ED2-EDECF43D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BB1B2-7E9B-54D2-C550-A4C18CBB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45492-1F3D-75D4-42E1-074B2C75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FDBF-3A28-9F18-6C45-EC66E2EC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74B3E-801D-E718-6B10-5052D349A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0958D-012A-FE61-9F01-3924E7009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B0AA1-2DCA-931D-8854-74E15FE07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26AA5-0712-FFFF-26D1-380CBD3C9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F421C7-B723-E2F0-4093-5318A9CF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02263B-C7A7-325F-4BAF-125058DA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9DCFC-F4F4-1673-94A0-8AAA7A71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1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FB83-36AB-1298-40B5-4A71ADB0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7AC8D-2ECE-C092-17B4-F593624E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D5A7A-8A6A-13F5-1882-3D9D3CA2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156D5-0CF9-A626-48AD-C80C8954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8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50C14-53F4-12FD-2383-93DA2291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95040-6386-258A-4761-F0703F14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54356-798F-D2DD-9F4C-7CB5D274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3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4A60F-B673-D14D-8FEC-02CCCEA3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4E6F7-4DA6-1EC3-1737-C8239C92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5A407-98A6-EF9D-A6A0-3A4FF2FB4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E7117-BB90-F74A-DD9F-EA37E85F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3229D-D01D-D952-6719-36929E85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33639-DF57-4AA2-6ACA-D03D9383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2140-07EF-CC0B-4CE1-ED2FFA06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9446B-A2B1-27F2-6693-2640AD5CF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78F2A-9AC8-6F1A-650B-2C8F9072A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CE31F-1293-84FF-9EC1-DD7377FC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671-8763-4492-A0FD-1DEAAD0FA4B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EA7B6-06E1-70F9-96CD-D8EFC3B7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CE43C-AB2A-BF46-4374-3434CEE8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BFE26-5BEE-2070-7831-C0CC7841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EC13-52B6-CEDA-9AEA-138704F33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A2370-7D67-EE3C-2178-0DF77A276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75671-8763-4492-A0FD-1DEAAD0FA4B4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208CF-0E95-371D-827B-CABDEB461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625C-D333-213F-BC25-9617811FA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1668-6E9B-4ACF-B51A-742601AA6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4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eg"/><Relationship Id="rId18" Type="http://schemas.openxmlformats.org/officeDocument/2006/relationships/hyperlink" Target="https://www.chemetal.com/design-series/300-metal-images/" TargetMode="External"/><Relationship Id="rId3" Type="http://schemas.openxmlformats.org/officeDocument/2006/relationships/image" Target="../media/image85.jpeg"/><Relationship Id="rId21" Type="http://schemas.openxmlformats.org/officeDocument/2006/relationships/image" Target="../media/image4.emf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17" Type="http://schemas.openxmlformats.org/officeDocument/2006/relationships/hyperlink" Target="https://www.chemetal.com/design-series/700-hpl-classics/" TargetMode="External"/><Relationship Id="rId2" Type="http://schemas.openxmlformats.org/officeDocument/2006/relationships/image" Target="../media/image84.jpeg"/><Relationship Id="rId16" Type="http://schemas.openxmlformats.org/officeDocument/2006/relationships/image" Target="../media/image97.jpeg"/><Relationship Id="rId20" Type="http://schemas.openxmlformats.org/officeDocument/2006/relationships/hyperlink" Target="https://www.chemetal.com/design-series/150-magnetic-laminat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5" Type="http://schemas.openxmlformats.org/officeDocument/2006/relationships/image" Target="../media/image96.jpeg"/><Relationship Id="rId10" Type="http://schemas.openxmlformats.org/officeDocument/2006/relationships/image" Target="../media/image92.jpeg"/><Relationship Id="rId19" Type="http://schemas.openxmlformats.org/officeDocument/2006/relationships/hyperlink" Target="https://www.chemetal.com/design-series/200-design-collection/" TargetMode="External"/><Relationship Id="rId4" Type="http://schemas.openxmlformats.org/officeDocument/2006/relationships/image" Target="../media/image86.jpeg"/><Relationship Id="rId9" Type="http://schemas.openxmlformats.org/officeDocument/2006/relationships/image" Target="../media/image91.png"/><Relationship Id="rId14" Type="http://schemas.openxmlformats.org/officeDocument/2006/relationships/image" Target="../media/image8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13" Type="http://schemas.openxmlformats.org/officeDocument/2006/relationships/hyperlink" Target="https://www.chemetal.com/design-series/300-metal-images/" TargetMode="External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12" Type="http://schemas.openxmlformats.org/officeDocument/2006/relationships/hyperlink" Target="https://www.chemetal.com/design-series/800-traditional-classics/" TargetMode="External"/><Relationship Id="rId2" Type="http://schemas.openxmlformats.org/officeDocument/2006/relationships/image" Target="../media/image98.jpeg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5" Type="http://schemas.openxmlformats.org/officeDocument/2006/relationships/image" Target="../media/image101.jpeg"/><Relationship Id="rId15" Type="http://schemas.openxmlformats.org/officeDocument/2006/relationships/hyperlink" Target="https://www.chemetal.com/design-series/150-magnetic-laminates/" TargetMode="External"/><Relationship Id="rId10" Type="http://schemas.openxmlformats.org/officeDocument/2006/relationships/image" Target="../media/image106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Relationship Id="rId14" Type="http://schemas.openxmlformats.org/officeDocument/2006/relationships/hyperlink" Target="https://www.chemetal.com/design-series/200-design-collection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13" Type="http://schemas.openxmlformats.org/officeDocument/2006/relationships/image" Target="../media/image118.jpeg"/><Relationship Id="rId18" Type="http://schemas.openxmlformats.org/officeDocument/2006/relationships/hyperlink" Target="https://www.chemetal.com/design-series/600-architectural-metals/" TargetMode="External"/><Relationship Id="rId3" Type="http://schemas.openxmlformats.org/officeDocument/2006/relationships/image" Target="../media/image109.jpeg"/><Relationship Id="rId7" Type="http://schemas.openxmlformats.org/officeDocument/2006/relationships/image" Target="../media/image112.jpeg"/><Relationship Id="rId12" Type="http://schemas.openxmlformats.org/officeDocument/2006/relationships/image" Target="../media/image117.jpeg"/><Relationship Id="rId17" Type="http://schemas.openxmlformats.org/officeDocument/2006/relationships/hyperlink" Target="https://www.chemetal.com/design-series/200-design-collection/" TargetMode="External"/><Relationship Id="rId2" Type="http://schemas.openxmlformats.org/officeDocument/2006/relationships/image" Target="../media/image108.jpeg"/><Relationship Id="rId16" Type="http://schemas.openxmlformats.org/officeDocument/2006/relationships/hyperlink" Target="https://www.chemetal.com/design-series/300-metal-images/" TargetMode="External"/><Relationship Id="rId20" Type="http://schemas.openxmlformats.org/officeDocument/2006/relationships/image" Target="../media/image1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jpeg"/><Relationship Id="rId11" Type="http://schemas.openxmlformats.org/officeDocument/2006/relationships/image" Target="../media/image116.jpeg"/><Relationship Id="rId5" Type="http://schemas.openxmlformats.org/officeDocument/2006/relationships/image" Target="../media/image110.jpeg"/><Relationship Id="rId15" Type="http://schemas.openxmlformats.org/officeDocument/2006/relationships/hyperlink" Target="https://www.chemetal.com/design-series/900-anodized-classics/" TargetMode="External"/><Relationship Id="rId10" Type="http://schemas.openxmlformats.org/officeDocument/2006/relationships/image" Target="../media/image115.jpeg"/><Relationship Id="rId19" Type="http://schemas.openxmlformats.org/officeDocument/2006/relationships/image" Target="../media/image4.emf"/><Relationship Id="rId4" Type="http://schemas.openxmlformats.org/officeDocument/2006/relationships/image" Target="../media/image91.png"/><Relationship Id="rId9" Type="http://schemas.openxmlformats.org/officeDocument/2006/relationships/image" Target="../media/image114.jpeg"/><Relationship Id="rId14" Type="http://schemas.openxmlformats.org/officeDocument/2006/relationships/image" Target="../media/image1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jpeg"/><Relationship Id="rId18" Type="http://schemas.openxmlformats.org/officeDocument/2006/relationships/hyperlink" Target="https://www.chemetal.com/design-categories/tinted/" TargetMode="External"/><Relationship Id="rId3" Type="http://schemas.openxmlformats.org/officeDocument/2006/relationships/image" Target="../media/image16.jpeg"/><Relationship Id="rId21" Type="http://schemas.openxmlformats.org/officeDocument/2006/relationships/hyperlink" Target="https://www.chemetal.com/design-series/900-anodized-classics/" TargetMode="External"/><Relationship Id="rId7" Type="http://schemas.openxmlformats.org/officeDocument/2006/relationships/image" Target="../media/image125.jpeg"/><Relationship Id="rId12" Type="http://schemas.openxmlformats.org/officeDocument/2006/relationships/image" Target="../media/image130.jpeg"/><Relationship Id="rId17" Type="http://schemas.openxmlformats.org/officeDocument/2006/relationships/image" Target="../media/image4.emf"/><Relationship Id="rId2" Type="http://schemas.openxmlformats.org/officeDocument/2006/relationships/image" Target="../media/image121.jpeg"/><Relationship Id="rId16" Type="http://schemas.openxmlformats.org/officeDocument/2006/relationships/image" Target="../media/image134.jpeg"/><Relationship Id="rId20" Type="http://schemas.openxmlformats.org/officeDocument/2006/relationships/hyperlink" Target="https://www.chemetal.com/design-series/200-design-collectio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jpeg"/><Relationship Id="rId11" Type="http://schemas.openxmlformats.org/officeDocument/2006/relationships/image" Target="../media/image129.jpeg"/><Relationship Id="rId5" Type="http://schemas.openxmlformats.org/officeDocument/2006/relationships/image" Target="../media/image123.jpeg"/><Relationship Id="rId15" Type="http://schemas.openxmlformats.org/officeDocument/2006/relationships/image" Target="../media/image133.jpeg"/><Relationship Id="rId10" Type="http://schemas.openxmlformats.org/officeDocument/2006/relationships/image" Target="../media/image128.jpeg"/><Relationship Id="rId19" Type="http://schemas.openxmlformats.org/officeDocument/2006/relationships/hyperlink" Target="https://www.chemetal.com/design-series/300-metal-images/" TargetMode="External"/><Relationship Id="rId4" Type="http://schemas.openxmlformats.org/officeDocument/2006/relationships/image" Target="../media/image122.jpeg"/><Relationship Id="rId9" Type="http://schemas.openxmlformats.org/officeDocument/2006/relationships/image" Target="../media/image127.jpeg"/><Relationship Id="rId14" Type="http://schemas.openxmlformats.org/officeDocument/2006/relationships/image" Target="../media/image132.jpeg"/><Relationship Id="rId22" Type="http://schemas.openxmlformats.org/officeDocument/2006/relationships/hyperlink" Target="https://www.chemetal.com/design-categories/large-format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36.jpeg"/><Relationship Id="rId7" Type="http://schemas.openxmlformats.org/officeDocument/2006/relationships/hyperlink" Target="https://www.chemetal.com/fabrication-capabilities/" TargetMode="External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41.jpeg"/><Relationship Id="rId7" Type="http://schemas.openxmlformats.org/officeDocument/2006/relationships/hyperlink" Target="https://www.chemetal.com/classic-metals/" TargetMode="External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emetal.com/brass-designs/" TargetMode="External"/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Relationship Id="rId9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52.jpeg"/><Relationship Id="rId7" Type="http://schemas.openxmlformats.org/officeDocument/2006/relationships/hyperlink" Target="https://www.chemetal.com/design-categories/black/" TargetMode="External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hyperlink" Target="https://www.chemetal.com/sustainability/" TargetMode="External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emetal.com/sustainability" TargetMode="Externa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eg"/><Relationship Id="rId3" Type="http://schemas.openxmlformats.org/officeDocument/2006/relationships/image" Target="../media/image161.jpeg"/><Relationship Id="rId7" Type="http://schemas.openxmlformats.org/officeDocument/2006/relationships/image" Target="../media/image162.pn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emetal.com/design-series/600-architectural-metals/" TargetMode="External"/><Relationship Id="rId5" Type="http://schemas.openxmlformats.org/officeDocument/2006/relationships/hyperlink" Target="https://www.chemetal.com/design-series/200-design-collection/" TargetMode="External"/><Relationship Id="rId10" Type="http://schemas.openxmlformats.org/officeDocument/2006/relationships/image" Target="../media/image165.jpeg"/><Relationship Id="rId4" Type="http://schemas.openxmlformats.org/officeDocument/2006/relationships/hyperlink" Target="https://www.treefrogveneer.com/" TargetMode="External"/><Relationship Id="rId9" Type="http://schemas.openxmlformats.org/officeDocument/2006/relationships/image" Target="../media/image1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etal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jpeg"/><Relationship Id="rId13" Type="http://schemas.openxmlformats.org/officeDocument/2006/relationships/image" Target="../media/image177.jpeg"/><Relationship Id="rId18" Type="http://schemas.openxmlformats.org/officeDocument/2006/relationships/hyperlink" Target="https://www.chemetal.com/design-series/200-design-collection/" TargetMode="External"/><Relationship Id="rId3" Type="http://schemas.openxmlformats.org/officeDocument/2006/relationships/image" Target="../media/image167.jpeg"/><Relationship Id="rId21" Type="http://schemas.openxmlformats.org/officeDocument/2006/relationships/image" Target="../media/image180.jpeg"/><Relationship Id="rId7" Type="http://schemas.openxmlformats.org/officeDocument/2006/relationships/image" Target="../media/image171.jpeg"/><Relationship Id="rId12" Type="http://schemas.openxmlformats.org/officeDocument/2006/relationships/image" Target="../media/image176.jpeg"/><Relationship Id="rId17" Type="http://schemas.openxmlformats.org/officeDocument/2006/relationships/hyperlink" Target="https://www.chemetal.com/design-series/300-metal-images/" TargetMode="External"/><Relationship Id="rId2" Type="http://schemas.openxmlformats.org/officeDocument/2006/relationships/image" Target="../media/image166.jpeg"/><Relationship Id="rId16" Type="http://schemas.openxmlformats.org/officeDocument/2006/relationships/hyperlink" Target="https://www.treefrogveneer.com/veneers/" TargetMode="External"/><Relationship Id="rId20" Type="http://schemas.openxmlformats.org/officeDocument/2006/relationships/image" Target="../media/image1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jpeg"/><Relationship Id="rId11" Type="http://schemas.openxmlformats.org/officeDocument/2006/relationships/image" Target="../media/image175.jpeg"/><Relationship Id="rId5" Type="http://schemas.openxmlformats.org/officeDocument/2006/relationships/image" Target="../media/image169.jpeg"/><Relationship Id="rId15" Type="http://schemas.openxmlformats.org/officeDocument/2006/relationships/image" Target="../media/image162.png"/><Relationship Id="rId10" Type="http://schemas.openxmlformats.org/officeDocument/2006/relationships/image" Target="../media/image174.jpeg"/><Relationship Id="rId19" Type="http://schemas.openxmlformats.org/officeDocument/2006/relationships/hyperlink" Target="https://www.chemetal.com/design-series/600-architectural-metals/" TargetMode="External"/><Relationship Id="rId4" Type="http://schemas.openxmlformats.org/officeDocument/2006/relationships/image" Target="../media/image168.jpeg"/><Relationship Id="rId9" Type="http://schemas.openxmlformats.org/officeDocument/2006/relationships/image" Target="../media/image173.jpeg"/><Relationship Id="rId14" Type="http://schemas.openxmlformats.org/officeDocument/2006/relationships/image" Target="../media/image1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emetal.com/design-series/900-anodized-classics/" TargetMode="External"/><Relationship Id="rId3" Type="http://schemas.openxmlformats.org/officeDocument/2006/relationships/image" Target="../media/image182.jpeg"/><Relationship Id="rId7" Type="http://schemas.openxmlformats.org/officeDocument/2006/relationships/hyperlink" Target="https://www.chemetal.com/design-series/600-architectural-metals/" TargetMode="External"/><Relationship Id="rId12" Type="http://schemas.openxmlformats.org/officeDocument/2006/relationships/image" Target="../media/image187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emetal.com/design-series/200-design-collection/" TargetMode="External"/><Relationship Id="rId11" Type="http://schemas.openxmlformats.org/officeDocument/2006/relationships/image" Target="../media/image186.jpeg"/><Relationship Id="rId5" Type="http://schemas.openxmlformats.org/officeDocument/2006/relationships/hyperlink" Target="https://www.ialaminates.com/laminates/" TargetMode="External"/><Relationship Id="rId10" Type="http://schemas.openxmlformats.org/officeDocument/2006/relationships/image" Target="../media/image185.jpeg"/><Relationship Id="rId4" Type="http://schemas.openxmlformats.org/officeDocument/2006/relationships/image" Target="../media/image183.jpeg"/><Relationship Id="rId9" Type="http://schemas.openxmlformats.org/officeDocument/2006/relationships/image" Target="../media/image18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emetal.com/lets-connect/" TargetMode="External"/><Relationship Id="rId13" Type="http://schemas.openxmlformats.org/officeDocument/2006/relationships/image" Target="../media/image193.jpeg"/><Relationship Id="rId3" Type="http://schemas.openxmlformats.org/officeDocument/2006/relationships/image" Target="../media/image188.jpeg"/><Relationship Id="rId7" Type="http://schemas.openxmlformats.org/officeDocument/2006/relationships/image" Target="../media/image190.jpeg"/><Relationship Id="rId12" Type="http://schemas.openxmlformats.org/officeDocument/2006/relationships/image" Target="../media/image192.jpeg"/><Relationship Id="rId2" Type="http://schemas.openxmlformats.org/officeDocument/2006/relationships/hyperlink" Target="https://www.chemetal.com/tech-info/" TargetMode="External"/><Relationship Id="rId16" Type="http://schemas.openxmlformats.org/officeDocument/2006/relationships/hyperlink" Target="mailto:sales@chemeta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alaminates.com/downloads/" TargetMode="External"/><Relationship Id="rId11" Type="http://schemas.openxmlformats.org/officeDocument/2006/relationships/image" Target="../media/image191.png"/><Relationship Id="rId5" Type="http://schemas.openxmlformats.org/officeDocument/2006/relationships/image" Target="../media/image189.jpeg"/><Relationship Id="rId15" Type="http://schemas.openxmlformats.org/officeDocument/2006/relationships/hyperlink" Target="mailto:samples@chemetal.com" TargetMode="External"/><Relationship Id="rId10" Type="http://schemas.openxmlformats.org/officeDocument/2006/relationships/hyperlink" Target="https://www.instagram.com/chemetal.treefrog.interiorarts/" TargetMode="External"/><Relationship Id="rId4" Type="http://schemas.openxmlformats.org/officeDocument/2006/relationships/hyperlink" Target="https://www.treefrogveneer.com/tech-info/" TargetMode="External"/><Relationship Id="rId9" Type="http://schemas.openxmlformats.org/officeDocument/2006/relationships/image" Target="../media/image2.emf"/><Relationship Id="rId14" Type="http://schemas.openxmlformats.org/officeDocument/2006/relationships/image" Target="../media/image19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emetal.com/design-series/150-magnetic-laminates/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www.chemetal.com/abou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4.emf"/><Relationship Id="rId5" Type="http://schemas.openxmlformats.org/officeDocument/2006/relationships/image" Target="../media/image13.jpeg"/><Relationship Id="rId10" Type="http://schemas.openxmlformats.org/officeDocument/2006/relationships/hyperlink" Target="https://www.chemetal.com/design-series/150-magnetic-laminates/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5.jpeg"/><Relationship Id="rId18" Type="http://schemas.openxmlformats.org/officeDocument/2006/relationships/hyperlink" Target="https://www.chemetal.com/design-series/200-design-collection/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hyperlink" Target="https://www.chemetal.com/design-series/150-magnetic-laminates/" TargetMode="External"/><Relationship Id="rId2" Type="http://schemas.openxmlformats.org/officeDocument/2006/relationships/image" Target="../media/image18.jpeg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3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.emf"/><Relationship Id="rId2" Type="http://schemas.openxmlformats.org/officeDocument/2006/relationships/image" Target="../media/image31.jpeg"/><Relationship Id="rId16" Type="http://schemas.openxmlformats.org/officeDocument/2006/relationships/hyperlink" Target="https://www.chemetal.com/design-series/200-design-collectio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hyperlink" Target="https://www.chemetal.com/design-series/300-metal-images/" TargetMode="External"/><Relationship Id="rId10" Type="http://schemas.openxmlformats.org/officeDocument/2006/relationships/image" Target="../media/image39.jpeg"/><Relationship Id="rId19" Type="http://schemas.openxmlformats.org/officeDocument/2006/relationships/image" Target="../media/image4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hyperlink" Target="https://www.chemetal.com/design-series/150-magnetic-laminate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18" Type="http://schemas.openxmlformats.org/officeDocument/2006/relationships/hyperlink" Target="https://www.chemetal.com/design-series/300-metal-images/" TargetMode="External"/><Relationship Id="rId3" Type="http://schemas.openxmlformats.org/officeDocument/2006/relationships/image" Target="../media/image46.jpeg"/><Relationship Id="rId21" Type="http://schemas.openxmlformats.org/officeDocument/2006/relationships/image" Target="../media/image4.emf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hyperlink" Target="https://www.chemetal.com/design-categories/deep-grind/" TargetMode="External"/><Relationship Id="rId2" Type="http://schemas.openxmlformats.org/officeDocument/2006/relationships/image" Target="../media/image45.jpeg"/><Relationship Id="rId16" Type="http://schemas.openxmlformats.org/officeDocument/2006/relationships/image" Target="../media/image59.jpeg"/><Relationship Id="rId20" Type="http://schemas.openxmlformats.org/officeDocument/2006/relationships/hyperlink" Target="https://www.chemetal.com/design-series/150-magnetic-laminat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19" Type="http://schemas.openxmlformats.org/officeDocument/2006/relationships/hyperlink" Target="https://www.chemetal.com/design-series/200-design-collection/" TargetMode="External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4.emf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hyperlink" Target="https://www.chemetal.com/design-series/150-magnetic-laminates/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11" Type="http://schemas.openxmlformats.org/officeDocument/2006/relationships/hyperlink" Target="https://www.chemetal.com/design-series/200-design-collection/" TargetMode="External"/><Relationship Id="rId5" Type="http://schemas.openxmlformats.org/officeDocument/2006/relationships/image" Target="../media/image63.jpeg"/><Relationship Id="rId15" Type="http://schemas.openxmlformats.org/officeDocument/2006/relationships/image" Target="../media/image68.jpeg"/><Relationship Id="rId10" Type="http://schemas.openxmlformats.org/officeDocument/2006/relationships/hyperlink" Target="https://www.chemetal.com/design-series/300-metal-images/" TargetMode="External"/><Relationship Id="rId4" Type="http://schemas.openxmlformats.org/officeDocument/2006/relationships/image" Target="../media/image62.jpeg"/><Relationship Id="rId9" Type="http://schemas.openxmlformats.org/officeDocument/2006/relationships/hyperlink" Target="https://www.chemetal.com/design-series/500-surface-mode/" TargetMode="External"/><Relationship Id="rId14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18" Type="http://schemas.openxmlformats.org/officeDocument/2006/relationships/hyperlink" Target="https://www.chemetal.com/design-series/300-metal-images/" TargetMode="External"/><Relationship Id="rId3" Type="http://schemas.openxmlformats.org/officeDocument/2006/relationships/image" Target="../media/image70.jpeg"/><Relationship Id="rId21" Type="http://schemas.openxmlformats.org/officeDocument/2006/relationships/image" Target="../media/image4.emf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17" Type="http://schemas.openxmlformats.org/officeDocument/2006/relationships/hyperlink" Target="https://www.chemetal.com/design-series/600-architectural-metals/" TargetMode="External"/><Relationship Id="rId2" Type="http://schemas.openxmlformats.org/officeDocument/2006/relationships/image" Target="../media/image69.jpeg"/><Relationship Id="rId16" Type="http://schemas.openxmlformats.org/officeDocument/2006/relationships/image" Target="../media/image83.jpeg"/><Relationship Id="rId20" Type="http://schemas.openxmlformats.org/officeDocument/2006/relationships/hyperlink" Target="https://www.chemetal.com/design-series/150-magnetic-laminat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5" Type="http://schemas.openxmlformats.org/officeDocument/2006/relationships/image" Target="../media/image82.jpeg"/><Relationship Id="rId10" Type="http://schemas.openxmlformats.org/officeDocument/2006/relationships/image" Target="../media/image77.jpeg"/><Relationship Id="rId19" Type="http://schemas.openxmlformats.org/officeDocument/2006/relationships/hyperlink" Target="https://www.chemetal.com/design-series/200-design-collection/" TargetMode="External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8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A picture containing indoor, ceiling, floor, room&#10;&#10;Description automatically generated">
            <a:extLst>
              <a:ext uri="{FF2B5EF4-FFF2-40B4-BE49-F238E27FC236}">
                <a16:creationId xmlns:a16="http://schemas.microsoft.com/office/drawing/2014/main" id="{5BD17687-6ADB-5F76-CAD7-F1251246B2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94346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F8430074-4960-AFDF-BF1C-33B255391147}"/>
              </a:ext>
            </a:extLst>
          </p:cNvPr>
          <p:cNvGrpSpPr/>
          <p:nvPr/>
        </p:nvGrpSpPr>
        <p:grpSpPr>
          <a:xfrm>
            <a:off x="9709082" y="647699"/>
            <a:ext cx="2482918" cy="1275485"/>
            <a:chOff x="9709082" y="647699"/>
            <a:chExt cx="2482918" cy="127548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79D474-06C1-0DFF-3DF1-B9BB80A4F4A3}"/>
                </a:ext>
              </a:extLst>
            </p:cNvPr>
            <p:cNvSpPr/>
            <p:nvPr/>
          </p:nvSpPr>
          <p:spPr>
            <a:xfrm>
              <a:off x="9709082" y="647699"/>
              <a:ext cx="2482918" cy="1275485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  <a:effectLst>
              <a:outerShdw blurRad="214539" dist="38100" dir="7440000" sx="101223" sy="101223" algn="r" rotWithShape="0">
                <a:prstClr val="black">
                  <a:alpha val="3146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65A0726-7955-256E-B9E3-F82DEA14A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11674" y="964591"/>
              <a:ext cx="1677731" cy="653703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E9CF96D-9C80-8F53-20C2-A810CBC454BF}"/>
              </a:ext>
            </a:extLst>
          </p:cNvPr>
          <p:cNvGrpSpPr/>
          <p:nvPr/>
        </p:nvGrpSpPr>
        <p:grpSpPr>
          <a:xfrm>
            <a:off x="9753532" y="5655131"/>
            <a:ext cx="2115949" cy="690501"/>
            <a:chOff x="9772582" y="5557758"/>
            <a:chExt cx="2115949" cy="690501"/>
          </a:xfrm>
        </p:grpSpPr>
        <p:sp>
          <p:nvSpPr>
            <p:cNvPr id="30" name="L-Shape 29">
              <a:extLst>
                <a:ext uri="{FF2B5EF4-FFF2-40B4-BE49-F238E27FC236}">
                  <a16:creationId xmlns:a16="http://schemas.microsoft.com/office/drawing/2014/main" id="{001F806A-E61B-D3F2-3ADC-B85FE735E9C9}"/>
                </a:ext>
              </a:extLst>
            </p:cNvPr>
            <p:cNvSpPr/>
            <p:nvPr/>
          </p:nvSpPr>
          <p:spPr>
            <a:xfrm rot="10800000">
              <a:off x="10086010" y="5990156"/>
              <a:ext cx="280364" cy="258103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F425E9-433A-1D76-DCD8-08516FDB5A21}"/>
                </a:ext>
              </a:extLst>
            </p:cNvPr>
            <p:cNvSpPr txBox="1"/>
            <p:nvPr/>
          </p:nvSpPr>
          <p:spPr>
            <a:xfrm>
              <a:off x="10303872" y="5884867"/>
              <a:ext cx="1506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chemetal.com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280B599-1982-A218-34E5-ECA37A8643F6}"/>
                </a:ext>
              </a:extLst>
            </p:cNvPr>
            <p:cNvSpPr txBox="1"/>
            <p:nvPr/>
          </p:nvSpPr>
          <p:spPr>
            <a:xfrm>
              <a:off x="9772582" y="5557758"/>
              <a:ext cx="2115949" cy="3357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Brand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Overiew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 2022-23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5B6DE80-F65C-D894-146E-78E42AC8282A}"/>
              </a:ext>
            </a:extLst>
          </p:cNvPr>
          <p:cNvGrpSpPr/>
          <p:nvPr/>
        </p:nvGrpSpPr>
        <p:grpSpPr>
          <a:xfrm>
            <a:off x="692121" y="5693512"/>
            <a:ext cx="5863844" cy="893001"/>
            <a:chOff x="400199" y="5693512"/>
            <a:chExt cx="5863844" cy="89300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9B02F31-287C-892E-D78F-EEA866956D51}"/>
                </a:ext>
              </a:extLst>
            </p:cNvPr>
            <p:cNvGrpSpPr/>
            <p:nvPr/>
          </p:nvGrpSpPr>
          <p:grpSpPr>
            <a:xfrm>
              <a:off x="400199" y="5693512"/>
              <a:ext cx="4235036" cy="893001"/>
              <a:chOff x="900136" y="5853877"/>
              <a:chExt cx="4235036" cy="89300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542C5D-C652-0CEA-47D8-DF6BE8FAB15B}"/>
                  </a:ext>
                </a:extLst>
              </p:cNvPr>
              <p:cNvSpPr txBox="1"/>
              <p:nvPr/>
            </p:nvSpPr>
            <p:spPr>
              <a:xfrm>
                <a:off x="900136" y="5853877"/>
                <a:ext cx="4235036" cy="893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Introduction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Chemetal</a:t>
                </a: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 by Product Series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Chemetal</a:t>
                </a: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 by Popular Materials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Sustainability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B21413D-A9F2-9054-684F-93530636D10F}"/>
                  </a:ext>
                </a:extLst>
              </p:cNvPr>
              <p:cNvSpPr txBox="1"/>
              <p:nvPr/>
            </p:nvSpPr>
            <p:spPr>
              <a:xfrm>
                <a:off x="2969867" y="5853877"/>
                <a:ext cx="876300" cy="893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1-3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4-13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14-17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18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92AF985-7D4B-F1EB-07E9-AEBD6CF582CC}"/>
                </a:ext>
              </a:extLst>
            </p:cNvPr>
            <p:cNvGrpSpPr/>
            <p:nvPr/>
          </p:nvGrpSpPr>
          <p:grpSpPr>
            <a:xfrm>
              <a:off x="4165464" y="5693512"/>
              <a:ext cx="2098579" cy="691653"/>
              <a:chOff x="5308772" y="5817972"/>
              <a:chExt cx="2098579" cy="69165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E0E1140-BB35-E983-BBA4-D08EF6443800}"/>
                  </a:ext>
                </a:extLst>
              </p:cNvPr>
              <p:cNvSpPr txBox="1"/>
              <p:nvPr/>
            </p:nvSpPr>
            <p:spPr>
              <a:xfrm>
                <a:off x="5308772" y="5819756"/>
                <a:ext cx="2098579" cy="689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Treefrog Veneer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InteriorArts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Links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7F5AD1-C46F-0E1F-BC84-9F874FF76B28}"/>
                  </a:ext>
                </a:extLst>
              </p:cNvPr>
              <p:cNvSpPr txBox="1"/>
              <p:nvPr/>
            </p:nvSpPr>
            <p:spPr>
              <a:xfrm>
                <a:off x="6531051" y="5817972"/>
                <a:ext cx="876300" cy="68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19-20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21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22</a:t>
                </a: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F6B34D4-57BD-ED31-C2CE-74D3F65919B9}"/>
                </a:ext>
              </a:extLst>
            </p:cNvPr>
            <p:cNvCxnSpPr>
              <a:cxnSpLocks/>
            </p:cNvCxnSpPr>
            <p:nvPr/>
          </p:nvCxnSpPr>
          <p:spPr>
            <a:xfrm>
              <a:off x="3761173" y="5722700"/>
              <a:ext cx="0" cy="76065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L-Shape 68">
            <a:extLst>
              <a:ext uri="{FF2B5EF4-FFF2-40B4-BE49-F238E27FC236}">
                <a16:creationId xmlns:a16="http://schemas.microsoft.com/office/drawing/2014/main" id="{AC431EC5-6C35-2090-AE9A-D47541D23DCD}"/>
              </a:ext>
            </a:extLst>
          </p:cNvPr>
          <p:cNvSpPr/>
          <p:nvPr/>
        </p:nvSpPr>
        <p:spPr>
          <a:xfrm rot="5400000">
            <a:off x="311389" y="5666261"/>
            <a:ext cx="280364" cy="258103"/>
          </a:xfrm>
          <a:prstGeom prst="corner">
            <a:avLst/>
          </a:prstGeom>
          <a:solidFill>
            <a:srgbClr val="5986B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8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7D206A-1FA0-E899-0076-29E5781B6D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507" y="6097426"/>
            <a:ext cx="943660" cy="7863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443F9C-9192-3705-3162-4F1F7722E0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556" y="6097426"/>
            <a:ext cx="943660" cy="7863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64C0D4-6ADA-366A-F1F6-A10A1B35F6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7801" y="6097426"/>
            <a:ext cx="943660" cy="786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485115-8863-7D12-9451-D706A09E56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797" y="6097426"/>
            <a:ext cx="943662" cy="786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732720-F096-160A-FA39-8880CE1C29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876" y="6097426"/>
            <a:ext cx="943660" cy="786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FE56B-D742-85AF-E59B-A886704FE4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617" y="6097426"/>
            <a:ext cx="943661" cy="786384"/>
          </a:xfrm>
          <a:prstGeom prst="rect">
            <a:avLst/>
          </a:prstGeom>
        </p:spPr>
      </p:pic>
      <p:pic>
        <p:nvPicPr>
          <p:cNvPr id="6" name="Picture 5" descr="A picture containing wall, floor, indoor, dining table&#10;&#10;Description automatically generated">
            <a:extLst>
              <a:ext uri="{FF2B5EF4-FFF2-40B4-BE49-F238E27FC236}">
                <a16:creationId xmlns:a16="http://schemas.microsoft.com/office/drawing/2014/main" id="{4F256BA3-6671-9EC3-E90D-DC9019DD72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196" y="2929672"/>
            <a:ext cx="3444698" cy="2740588"/>
          </a:xfrm>
          <a:prstGeom prst="rect">
            <a:avLst/>
          </a:prstGeom>
        </p:spPr>
      </p:pic>
      <p:pic>
        <p:nvPicPr>
          <p:cNvPr id="43" name="Picture 42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9E2F7523-3550-6673-669E-81F5756A91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92" y="317335"/>
            <a:ext cx="2821788" cy="1677323"/>
          </a:xfrm>
          <a:prstGeom prst="rect">
            <a:avLst/>
          </a:prstGeom>
        </p:spPr>
      </p:pic>
      <p:pic>
        <p:nvPicPr>
          <p:cNvPr id="44" name="Picture 43" descr="A picture containing outdoor&#10;&#10;Description automatically generated">
            <a:extLst>
              <a:ext uri="{FF2B5EF4-FFF2-40B4-BE49-F238E27FC236}">
                <a16:creationId xmlns:a16="http://schemas.microsoft.com/office/drawing/2014/main" id="{0C91600A-C535-15D2-C6A2-20FDE38DA55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95" y="6097426"/>
            <a:ext cx="943661" cy="786384"/>
          </a:xfrm>
          <a:prstGeom prst="rect">
            <a:avLst/>
          </a:prstGeom>
        </p:spPr>
      </p:pic>
      <p:pic>
        <p:nvPicPr>
          <p:cNvPr id="45" name="Picture 44" descr="Background pattern&#10;&#10;Description automatically generated">
            <a:extLst>
              <a:ext uri="{FF2B5EF4-FFF2-40B4-BE49-F238E27FC236}">
                <a16:creationId xmlns:a16="http://schemas.microsoft.com/office/drawing/2014/main" id="{0C59C83A-771E-CA0E-F737-ECB7B96E9D1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925" y="6097426"/>
            <a:ext cx="943661" cy="786384"/>
          </a:xfrm>
          <a:prstGeom prst="rect">
            <a:avLst/>
          </a:prstGeom>
        </p:spPr>
      </p:pic>
      <p:pic>
        <p:nvPicPr>
          <p:cNvPr id="46" name="Picture 45" descr="A picture containing outdoor&#10;&#10;Description automatically generated">
            <a:extLst>
              <a:ext uri="{FF2B5EF4-FFF2-40B4-BE49-F238E27FC236}">
                <a16:creationId xmlns:a16="http://schemas.microsoft.com/office/drawing/2014/main" id="{5867E951-DEC0-619B-F35F-E39A3A9E269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155" y="6097426"/>
            <a:ext cx="943661" cy="786384"/>
          </a:xfrm>
          <a:prstGeom prst="rect">
            <a:avLst/>
          </a:prstGeom>
        </p:spPr>
      </p:pic>
      <p:pic>
        <p:nvPicPr>
          <p:cNvPr id="47" name="Picture 46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376AEF1C-F3A3-D0DB-45BB-0B4D0A55116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386" y="6097426"/>
            <a:ext cx="943662" cy="78638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171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#703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34100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#704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46746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#706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61569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#712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D996A6-44FE-5B0C-0EFB-20C6FB08367A}"/>
              </a:ext>
            </a:extLst>
          </p:cNvPr>
          <p:cNvSpPr txBox="1"/>
          <p:nvPr/>
        </p:nvSpPr>
        <p:spPr>
          <a:xfrm>
            <a:off x="776393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#717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50E78-EBFA-1DD4-CDEF-A028F9F54C97}"/>
              </a:ext>
            </a:extLst>
          </p:cNvPr>
          <p:cNvSpPr txBox="1"/>
          <p:nvPr/>
        </p:nvSpPr>
        <p:spPr>
          <a:xfrm>
            <a:off x="8893230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#719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AD3D12-8D4B-2ADF-4B95-4B5248B8363E}"/>
              </a:ext>
            </a:extLst>
          </p:cNvPr>
          <p:cNvSpPr txBox="1"/>
          <p:nvPr/>
        </p:nvSpPr>
        <p:spPr>
          <a:xfrm>
            <a:off x="1006039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#721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128D3B-AE77-A8A2-6AB4-F202B5A184BA}"/>
              </a:ext>
            </a:extLst>
          </p:cNvPr>
          <p:cNvSpPr txBox="1"/>
          <p:nvPr/>
        </p:nvSpPr>
        <p:spPr>
          <a:xfrm>
            <a:off x="11207996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#724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57246"/>
            <a:ext cx="3688985" cy="266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</a:rPr>
              <a:t>Part of </a:t>
            </a:r>
            <a:r>
              <a:rPr lang="en-US" sz="1200" dirty="0" err="1">
                <a:latin typeface="Helvetica" pitchFamily="2" charset="0"/>
              </a:rPr>
              <a:t>Chemetal’s</a:t>
            </a:r>
            <a:r>
              <a:rPr lang="en-US" sz="1200" dirty="0">
                <a:latin typeface="Helvetica" pitchFamily="2" charset="0"/>
              </a:rPr>
              <a:t> Classic Metals, HPL Classics are popular and functional metal laminates.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</a:b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Thin metal surface means lightweight materials, making installation easier for those familiar with laminate fabrication.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High pressure laminate (HPL) backer.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European quality, made in Germany.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Aluminum, copper, brass, bronze, stainless.</a:t>
            </a:r>
          </a:p>
          <a:p>
            <a:pPr>
              <a:lnSpc>
                <a:spcPct val="120000"/>
              </a:lnSpc>
            </a:pPr>
            <a:endParaRPr lang="en-US" sz="400" dirty="0">
              <a:solidFill>
                <a:schemeClr val="bg1">
                  <a:lumMod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8’, 4’ x 10’ sheet sizes.</a:t>
            </a:r>
          </a:p>
        </p:txBody>
      </p:sp>
      <p:pic>
        <p:nvPicPr>
          <p:cNvPr id="2" name="Picture 1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7F077418-DF40-83EF-5FCB-F8A16E6339C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92" y="3791420"/>
            <a:ext cx="2821788" cy="1878840"/>
          </a:xfrm>
          <a:prstGeom prst="rect">
            <a:avLst/>
          </a:prstGeom>
        </p:spPr>
      </p:pic>
      <p:pic>
        <p:nvPicPr>
          <p:cNvPr id="3" name="Picture 2" descr="A picture containing floor, indoor, kitchen&#10;&#10;Description automatically generated">
            <a:extLst>
              <a:ext uri="{FF2B5EF4-FFF2-40B4-BE49-F238E27FC236}">
                <a16:creationId xmlns:a16="http://schemas.microsoft.com/office/drawing/2014/main" id="{EAB71E67-277C-75E8-BFD9-9441760CF2A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196" y="280928"/>
            <a:ext cx="3447347" cy="2293209"/>
          </a:xfrm>
          <a:prstGeom prst="rect">
            <a:avLst/>
          </a:prstGeom>
        </p:spPr>
      </p:pic>
      <p:pic>
        <p:nvPicPr>
          <p:cNvPr id="4" name="Picture 3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1DC84D8D-F5B3-703F-3377-A0B60C134DD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92" y="280928"/>
            <a:ext cx="2821788" cy="314807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7B29D08-D6B2-CA71-8FD8-2DC81D257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HPL Classics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9" name="TextBox 18">
            <a:hlinkClick r:id="rId17"/>
            <a:extLst>
              <a:ext uri="{FF2B5EF4-FFF2-40B4-BE49-F238E27FC236}">
                <a16:creationId xmlns:a16="http://schemas.microsoft.com/office/drawing/2014/main" id="{20E184DE-864B-6C8C-E0EE-B4D316C542DD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DB55F6-5AE4-58D7-14ED-1F9F35E40CD4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5AA5C05-C3EC-9EAF-BAB6-8B12F821CDFF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934F6D-BC5E-8E8C-4CE2-6D963C70A683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#700 </a:t>
              </a: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  <a:endParaRPr lang="en-US" sz="16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D723AE-390B-5460-6E9D-A0B85DCD423C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24" name="Arrow: Chevron 22">
              <a:hlinkClick r:id="rId19"/>
              <a:extLst>
                <a:ext uri="{FF2B5EF4-FFF2-40B4-BE49-F238E27FC236}">
                  <a16:creationId xmlns:a16="http://schemas.microsoft.com/office/drawing/2014/main" id="{0C51FC3B-020F-5FEF-A6CD-40C9B0DE8E10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Arrow: Chevron 23">
              <a:hlinkClick r:id="rId17"/>
              <a:extLst>
                <a:ext uri="{FF2B5EF4-FFF2-40B4-BE49-F238E27FC236}">
                  <a16:creationId xmlns:a16="http://schemas.microsoft.com/office/drawing/2014/main" id="{67DD5D6D-8676-D005-0073-2DE0B9029D6C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Arrow: Chevron 24">
              <a:hlinkClick r:id="rId20"/>
              <a:extLst>
                <a:ext uri="{FF2B5EF4-FFF2-40B4-BE49-F238E27FC236}">
                  <a16:creationId xmlns:a16="http://schemas.microsoft.com/office/drawing/2014/main" id="{82B641DE-6F77-AD68-6EE6-0FB8AB710506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6227630-5354-2DFC-FCC6-979C9FF4B3E2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3"/>
            <a:ext cx="1230798" cy="278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A36C9F-9196-3A36-0588-74B5DF9790F4}"/>
              </a:ext>
            </a:extLst>
          </p:cNvPr>
          <p:cNvSpPr txBox="1"/>
          <p:nvPr/>
        </p:nvSpPr>
        <p:spPr>
          <a:xfrm>
            <a:off x="0" y="6550223"/>
            <a:ext cx="374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0460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FB6BBA0D-4247-7D38-DE98-534BF8A28C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450" y="6080864"/>
            <a:ext cx="932563" cy="7771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D09822-7B55-AE5A-25B8-EC1FFFD80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516" y="6082948"/>
            <a:ext cx="930062" cy="775052"/>
          </a:xfrm>
          <a:prstGeom prst="rect">
            <a:avLst/>
          </a:prstGeom>
        </p:spPr>
      </p:pic>
      <p:pic>
        <p:nvPicPr>
          <p:cNvPr id="31" name="Picture 30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746F8E79-E7B6-A671-A328-F040956D83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738" y="6082948"/>
            <a:ext cx="930062" cy="775052"/>
          </a:xfrm>
          <a:prstGeom prst="rect">
            <a:avLst/>
          </a:prstGeom>
        </p:spPr>
      </p:pic>
      <p:pic>
        <p:nvPicPr>
          <p:cNvPr id="29" name="Picture 28" descr="Background pattern&#10;&#10;Description automatically generated">
            <a:extLst>
              <a:ext uri="{FF2B5EF4-FFF2-40B4-BE49-F238E27FC236}">
                <a16:creationId xmlns:a16="http://schemas.microsoft.com/office/drawing/2014/main" id="{9202DAC5-ED24-AF53-BFE0-8080D82EF4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939" y="6082948"/>
            <a:ext cx="930062" cy="7750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029C5B-C79D-4448-6950-41048DB0A4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661" y="6085032"/>
            <a:ext cx="927562" cy="772968"/>
          </a:xfrm>
          <a:prstGeom prst="rect">
            <a:avLst/>
          </a:prstGeom>
        </p:spPr>
      </p:pic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34553920-20AC-8E47-0E57-65A24268A8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88" y="6085036"/>
            <a:ext cx="927557" cy="77296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#801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#802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171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#803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34100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#804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46746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#812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61569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#814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55265"/>
            <a:ext cx="4151509" cy="199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</a:rPr>
              <a:t>Part of </a:t>
            </a:r>
            <a:r>
              <a:rPr lang="en-US" sz="1200" dirty="0" err="1">
                <a:latin typeface="Helvetica" pitchFamily="2" charset="0"/>
              </a:rPr>
              <a:t>Chemetal’s</a:t>
            </a:r>
            <a:r>
              <a:rPr lang="en-US" sz="1200" dirty="0">
                <a:latin typeface="Helvetica" pitchFamily="2" charset="0"/>
              </a:rPr>
              <a:t> Classic Metals, Traditional </a:t>
            </a: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Classics are exceptionally rich metals with</a:t>
            </a: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luxurious visual depth and durability.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Chrome-plated brass along with solid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brass designs.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Added low pressure laminate backer option.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2-foot width, standard lengths (8’ and 10’).</a:t>
            </a:r>
          </a:p>
        </p:txBody>
      </p:sp>
      <p:pic>
        <p:nvPicPr>
          <p:cNvPr id="2" name="Picture 1" descr="A picture containing indoor, subway&#10;&#10;Description automatically generated">
            <a:extLst>
              <a:ext uri="{FF2B5EF4-FFF2-40B4-BE49-F238E27FC236}">
                <a16:creationId xmlns:a16="http://schemas.microsoft.com/office/drawing/2014/main" id="{E8B812CC-7B36-D53C-E47E-28C11955A9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294" y="3429000"/>
            <a:ext cx="2795186" cy="2241261"/>
          </a:xfrm>
          <a:prstGeom prst="rect">
            <a:avLst/>
          </a:prstGeom>
        </p:spPr>
      </p:pic>
      <p:pic>
        <p:nvPicPr>
          <p:cNvPr id="4" name="Picture 3" descr="A picture containing text, indoor, ceiling, dining&#10;&#10;Description automatically generated">
            <a:extLst>
              <a:ext uri="{FF2B5EF4-FFF2-40B4-BE49-F238E27FC236}">
                <a16:creationId xmlns:a16="http://schemas.microsoft.com/office/drawing/2014/main" id="{296179A9-7196-426A-C722-022A5455E63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2359" y="315264"/>
            <a:ext cx="3431534" cy="1848974"/>
          </a:xfrm>
          <a:prstGeom prst="rect">
            <a:avLst/>
          </a:prstGeom>
        </p:spPr>
      </p:pic>
      <p:pic>
        <p:nvPicPr>
          <p:cNvPr id="6" name="Picture 5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5C6EF666-3D31-143B-D3F4-B5113E7826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1"/>
          <a:stretch/>
        </p:blipFill>
        <p:spPr>
          <a:xfrm>
            <a:off x="3649196" y="2578607"/>
            <a:ext cx="3444698" cy="3091653"/>
          </a:xfrm>
          <a:prstGeom prst="rect">
            <a:avLst/>
          </a:prstGeom>
        </p:spPr>
      </p:pic>
      <p:pic>
        <p:nvPicPr>
          <p:cNvPr id="7" name="Picture 6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7DE9B0F2-125E-33A3-2C70-26A2869B48F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88" y="315263"/>
            <a:ext cx="2824092" cy="269936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E73E2F3-F39B-8E7E-3EA3-D1D67D21E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Traditional Classics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TextBox 9">
            <a:hlinkClick r:id="rId12"/>
            <a:extLst>
              <a:ext uri="{FF2B5EF4-FFF2-40B4-BE49-F238E27FC236}">
                <a16:creationId xmlns:a16="http://schemas.microsoft.com/office/drawing/2014/main" id="{C999B903-A13D-4A01-2D94-0D1B2F445A32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F7EA13-30D0-0B2C-43E8-AB62FDAF7C5E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A197AB-4223-F00F-4A14-F31F89C0E80C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3EA6FF-B773-1C20-F0DA-906946E477EF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#800 </a:t>
              </a: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  <a:endParaRPr lang="en-US" sz="16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1003B2-CCCE-9A04-8D91-93851D636BDD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18" name="Arrow: Chevron 22">
              <a:hlinkClick r:id="rId14"/>
              <a:extLst>
                <a:ext uri="{FF2B5EF4-FFF2-40B4-BE49-F238E27FC236}">
                  <a16:creationId xmlns:a16="http://schemas.microsoft.com/office/drawing/2014/main" id="{EDDCA13A-72D4-E8BA-B030-67C880F08E27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Arrow: Chevron 23">
              <a:hlinkClick r:id="rId12"/>
              <a:extLst>
                <a:ext uri="{FF2B5EF4-FFF2-40B4-BE49-F238E27FC236}">
                  <a16:creationId xmlns:a16="http://schemas.microsoft.com/office/drawing/2014/main" id="{4EC7CAF7-18EA-973F-E45C-F6AAE32E4AAF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24">
              <a:hlinkClick r:id="rId15"/>
              <a:extLst>
                <a:ext uri="{FF2B5EF4-FFF2-40B4-BE49-F238E27FC236}">
                  <a16:creationId xmlns:a16="http://schemas.microsoft.com/office/drawing/2014/main" id="{731132A7-716B-974D-EB79-873D842AADA3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CACEFAF-DAF2-C385-16D9-1EC296C76A2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3"/>
            <a:ext cx="1230798" cy="2789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ECB9A3-1179-5773-C739-DF339FDA498E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7043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indoor, floor, ceiling, wood&#10;&#10;Description automatically generated">
            <a:extLst>
              <a:ext uri="{FF2B5EF4-FFF2-40B4-BE49-F238E27FC236}">
                <a16:creationId xmlns:a16="http://schemas.microsoft.com/office/drawing/2014/main" id="{3694E28F-25DD-A1E9-0BDA-5A0CFE712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64692" y="2320817"/>
            <a:ext cx="2821788" cy="3349443"/>
          </a:xfrm>
          <a:prstGeom prst="rect">
            <a:avLst/>
          </a:prstGeom>
        </p:spPr>
      </p:pic>
      <p:pic>
        <p:nvPicPr>
          <p:cNvPr id="33" name="Picture 32" descr="A picture containing floor, indoor, area, furniture&#10;&#10;Description automatically generated">
            <a:extLst>
              <a:ext uri="{FF2B5EF4-FFF2-40B4-BE49-F238E27FC236}">
                <a16:creationId xmlns:a16="http://schemas.microsoft.com/office/drawing/2014/main" id="{0141D6BE-0AE6-6ABC-482B-2C26247E6F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196" y="3533278"/>
            <a:ext cx="3444698" cy="2136982"/>
          </a:xfrm>
          <a:prstGeom prst="rect">
            <a:avLst/>
          </a:prstGeom>
        </p:spPr>
      </p:pic>
      <p:pic>
        <p:nvPicPr>
          <p:cNvPr id="43" name="Picture 42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9E2F7523-3550-6673-669E-81F5756A91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92" y="317335"/>
            <a:ext cx="2821788" cy="1677323"/>
          </a:xfrm>
          <a:prstGeom prst="rect">
            <a:avLst/>
          </a:prstGeom>
        </p:spPr>
      </p:pic>
      <p:pic>
        <p:nvPicPr>
          <p:cNvPr id="44" name="Picture 43" descr="A picture containing outdoor&#10;&#10;Description automatically generated">
            <a:extLst>
              <a:ext uri="{FF2B5EF4-FFF2-40B4-BE49-F238E27FC236}">
                <a16:creationId xmlns:a16="http://schemas.microsoft.com/office/drawing/2014/main" id="{0C91600A-C535-15D2-C6A2-20FDE38DA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95" y="6085036"/>
            <a:ext cx="927557" cy="772964"/>
          </a:xfrm>
          <a:prstGeom prst="rect">
            <a:avLst/>
          </a:prstGeom>
        </p:spPr>
      </p:pic>
      <p:pic>
        <p:nvPicPr>
          <p:cNvPr id="45" name="Picture 44" descr="Background pattern&#10;&#10;Description automatically generated">
            <a:extLst>
              <a:ext uri="{FF2B5EF4-FFF2-40B4-BE49-F238E27FC236}">
                <a16:creationId xmlns:a16="http://schemas.microsoft.com/office/drawing/2014/main" id="{0C59C83A-771E-CA0E-F737-ECB7B96E9D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925" y="6085035"/>
            <a:ext cx="927558" cy="772965"/>
          </a:xfrm>
          <a:prstGeom prst="rect">
            <a:avLst/>
          </a:prstGeom>
        </p:spPr>
      </p:pic>
      <p:pic>
        <p:nvPicPr>
          <p:cNvPr id="46" name="Picture 45" descr="A picture containing outdoor&#10;&#10;Description automatically generated">
            <a:extLst>
              <a:ext uri="{FF2B5EF4-FFF2-40B4-BE49-F238E27FC236}">
                <a16:creationId xmlns:a16="http://schemas.microsoft.com/office/drawing/2014/main" id="{5867E951-DEC0-619B-F35F-E39A3A9E26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155" y="6085034"/>
            <a:ext cx="927559" cy="772966"/>
          </a:xfrm>
          <a:prstGeom prst="rect">
            <a:avLst/>
          </a:prstGeom>
        </p:spPr>
      </p:pic>
      <p:pic>
        <p:nvPicPr>
          <p:cNvPr id="47" name="Picture 46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376AEF1C-F3A3-D0DB-45BB-0B4D0A5511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387" y="6085035"/>
            <a:ext cx="927559" cy="772965"/>
          </a:xfrm>
          <a:prstGeom prst="rect">
            <a:avLst/>
          </a:prstGeom>
        </p:spPr>
      </p:pic>
      <p:pic>
        <p:nvPicPr>
          <p:cNvPr id="48" name="Picture 47" descr="A close up of a wood surface&#10;&#10;Description automatically generated with medium confidence">
            <a:extLst>
              <a:ext uri="{FF2B5EF4-FFF2-40B4-BE49-F238E27FC236}">
                <a16:creationId xmlns:a16="http://schemas.microsoft.com/office/drawing/2014/main" id="{041674D3-C1D3-6D22-8C7B-83D9596BF37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618" y="6085034"/>
            <a:ext cx="927559" cy="772966"/>
          </a:xfrm>
          <a:prstGeom prst="rect">
            <a:avLst/>
          </a:prstGeom>
        </p:spPr>
      </p:pic>
      <p:pic>
        <p:nvPicPr>
          <p:cNvPr id="49" name="Picture 48" descr="A picture containing dark&#10;&#10;Description automatically generated">
            <a:extLst>
              <a:ext uri="{FF2B5EF4-FFF2-40B4-BE49-F238E27FC236}">
                <a16:creationId xmlns:a16="http://schemas.microsoft.com/office/drawing/2014/main" id="{E3813BBC-C2E9-93E0-7CF1-83D1CBCD267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851" y="6085033"/>
            <a:ext cx="927560" cy="772967"/>
          </a:xfrm>
          <a:prstGeom prst="rect">
            <a:avLst/>
          </a:prstGeom>
        </p:spPr>
      </p:pic>
      <p:pic>
        <p:nvPicPr>
          <p:cNvPr id="50" name="Picture 49" descr="A picture containing outdoor&#10;&#10;Description automatically generated">
            <a:extLst>
              <a:ext uri="{FF2B5EF4-FFF2-40B4-BE49-F238E27FC236}">
                <a16:creationId xmlns:a16="http://schemas.microsoft.com/office/drawing/2014/main" id="{64AA6844-4888-CC37-9265-2B1C6A859ED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082" y="6085033"/>
            <a:ext cx="927561" cy="772967"/>
          </a:xfrm>
          <a:prstGeom prst="rect">
            <a:avLst/>
          </a:prstGeom>
        </p:spPr>
      </p:pic>
      <p:pic>
        <p:nvPicPr>
          <p:cNvPr id="51" name="Picture 50" descr="A picture containing outdoor&#10;&#10;Description automatically generated">
            <a:extLst>
              <a:ext uri="{FF2B5EF4-FFF2-40B4-BE49-F238E27FC236}">
                <a16:creationId xmlns:a16="http://schemas.microsoft.com/office/drawing/2014/main" id="{DB192428-7A42-4355-4EE7-998F51317D6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313" y="6085032"/>
            <a:ext cx="927562" cy="772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92C4C8A-AC75-B0AF-35CE-D8F50A6CFBF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545" y="6085035"/>
            <a:ext cx="927558" cy="77296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B0235F4-AC74-061B-AC2A-961578869B9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773" y="6084223"/>
            <a:ext cx="928532" cy="77377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171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#903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34100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#904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46746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#906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61569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#908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D996A6-44FE-5B0C-0EFB-20C6FB08367A}"/>
              </a:ext>
            </a:extLst>
          </p:cNvPr>
          <p:cNvSpPr txBox="1"/>
          <p:nvPr/>
        </p:nvSpPr>
        <p:spPr>
          <a:xfrm>
            <a:off x="776393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#909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50E78-EBFA-1DD4-CDEF-A028F9F54C97}"/>
              </a:ext>
            </a:extLst>
          </p:cNvPr>
          <p:cNvSpPr txBox="1"/>
          <p:nvPr/>
        </p:nvSpPr>
        <p:spPr>
          <a:xfrm>
            <a:off x="8893230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AD3D12-8D4B-2ADF-4B95-4B5248B8363E}"/>
              </a:ext>
            </a:extLst>
          </p:cNvPr>
          <p:cNvSpPr txBox="1"/>
          <p:nvPr/>
        </p:nvSpPr>
        <p:spPr>
          <a:xfrm>
            <a:off x="1006039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#911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128D3B-AE77-A8A2-6AB4-F202B5A184BA}"/>
              </a:ext>
            </a:extLst>
          </p:cNvPr>
          <p:cNvSpPr txBox="1"/>
          <p:nvPr/>
        </p:nvSpPr>
        <p:spPr>
          <a:xfrm>
            <a:off x="11207996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#912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41503"/>
            <a:ext cx="3688985" cy="310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</a:rPr>
              <a:t>Part of </a:t>
            </a:r>
            <a:r>
              <a:rPr lang="en-US" sz="1200" dirty="0" err="1">
                <a:latin typeface="Helvetica" pitchFamily="2" charset="0"/>
              </a:rPr>
              <a:t>Chemetal’s</a:t>
            </a:r>
            <a:r>
              <a:rPr lang="en-US" sz="1200" dirty="0">
                <a:latin typeface="Helvetica" pitchFamily="2" charset="0"/>
              </a:rPr>
              <a:t> Classic Metals, Anodized Classics create the look of any metal in durable, affordable and easy to fabricate aluminum.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Huge selection of 24 designs.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Anodizing process creates protective coating and allows color to be added to metal surfaces.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Polished, satin, brushed options.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Made in USA.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Added low pressure laminate backer option.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8’, 4’ x 10’, and custom sheet sizes.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364A79-6AB3-4D6C-DF07-70085DCEE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Anodized Classics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TextBox 5">
            <a:hlinkClick r:id="rId15"/>
            <a:extLst>
              <a:ext uri="{FF2B5EF4-FFF2-40B4-BE49-F238E27FC236}">
                <a16:creationId xmlns:a16="http://schemas.microsoft.com/office/drawing/2014/main" id="{93EDC550-32DD-2F5E-254F-03E8E4891996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C3184A-8781-EBCE-6EBC-92B412668649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AC7BC4-675D-3480-F9AB-1EB3D757CF63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38491-B810-F9D4-4FD9-2792B288C588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#900 </a:t>
              </a: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  <a:endParaRPr lang="en-US" sz="16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56E8BD-EF01-2A19-914E-898F306FD5DD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14" name="Arrow: Chevron 22">
              <a:hlinkClick r:id="rId17"/>
              <a:extLst>
                <a:ext uri="{FF2B5EF4-FFF2-40B4-BE49-F238E27FC236}">
                  <a16:creationId xmlns:a16="http://schemas.microsoft.com/office/drawing/2014/main" id="{9CBCDD02-1F8B-03E5-839F-4A96CCE6490D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23">
              <a:hlinkClick r:id="rId18"/>
              <a:extLst>
                <a:ext uri="{FF2B5EF4-FFF2-40B4-BE49-F238E27FC236}">
                  <a16:creationId xmlns:a16="http://schemas.microsoft.com/office/drawing/2014/main" id="{964FB2C7-BEBA-2D3A-DF5A-75ABE2890502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Arrow: Chevron 24">
              <a:hlinkClick r:id="rId15"/>
              <a:extLst>
                <a:ext uri="{FF2B5EF4-FFF2-40B4-BE49-F238E27FC236}">
                  <a16:creationId xmlns:a16="http://schemas.microsoft.com/office/drawing/2014/main" id="{00A5D5D5-4621-8DF4-1D4E-63F6DE1D1B33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F799FB0-E72E-F424-B832-850D0362BEB5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3"/>
            <a:ext cx="1230798" cy="278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FD5967-6C33-D536-1BE9-20C30FB909FC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C94624-FA74-3169-54D6-0C32975140F7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4948" y="317334"/>
            <a:ext cx="3444698" cy="29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8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65297B2-9D05-AE00-9F1B-114F0A892D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56" y="6071616"/>
            <a:ext cx="943661" cy="78638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677008" y="6084223"/>
            <a:ext cx="69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Factory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156373"/>
            <a:ext cx="3688985" cy="118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Large format designs are made in-house using embossing, brushing and other techniques. These dynamic designs are too big for our sample chains. Many custom options are possible with these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Chemetal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-produced designs.  </a:t>
            </a:r>
          </a:p>
        </p:txBody>
      </p:sp>
      <p:pic>
        <p:nvPicPr>
          <p:cNvPr id="3" name="Picture 2" descr="A picture containing text, indoor, wall, floor&#10;&#10;Description automatically generated">
            <a:extLst>
              <a:ext uri="{FF2B5EF4-FFF2-40B4-BE49-F238E27FC236}">
                <a16:creationId xmlns:a16="http://schemas.microsoft.com/office/drawing/2014/main" id="{5735B01A-0613-5897-CC52-62D7B2CE1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173" y="324622"/>
            <a:ext cx="3063357" cy="21796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5EA58E-D4EC-6501-1CF1-C2B41A8D6953}"/>
              </a:ext>
            </a:extLst>
          </p:cNvPr>
          <p:cNvSpPr txBox="1">
            <a:spLocks/>
          </p:cNvSpPr>
          <p:nvPr/>
        </p:nvSpPr>
        <p:spPr>
          <a:xfrm>
            <a:off x="7630860" y="3648246"/>
            <a:ext cx="3685866" cy="642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Tints</a:t>
            </a:r>
          </a:p>
          <a:p>
            <a:pPr algn="l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2C6E39-8CC0-622F-95B6-23916B1BAFAF}"/>
              </a:ext>
            </a:extLst>
          </p:cNvPr>
          <p:cNvSpPr txBox="1"/>
          <p:nvPr/>
        </p:nvSpPr>
        <p:spPr>
          <a:xfrm>
            <a:off x="7627741" y="4125252"/>
            <a:ext cx="3685866" cy="744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Tints are made on #400 and #500 Series deeply brushed aluminum designs. Standard and custom colors are added to the topcoat.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340F00E-064C-9FE0-6FA1-DD9D6EA414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525" y="6074168"/>
            <a:ext cx="943661" cy="7863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CCED28-70F7-9775-75A2-ADDCE96EDF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237" y="6084223"/>
            <a:ext cx="943661" cy="786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E8A58E-4160-A4BF-9D63-D7E4AB25C3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105" y="6079245"/>
            <a:ext cx="943661" cy="78638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CAB22B5-4BC3-9D2D-3F3C-F2F502D179C0}"/>
              </a:ext>
            </a:extLst>
          </p:cNvPr>
          <p:cNvSpPr txBox="1"/>
          <p:nvPr/>
        </p:nvSpPr>
        <p:spPr>
          <a:xfrm>
            <a:off x="3873591" y="6069190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Food Truck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9EC6D0-08DE-EABC-9B32-9437065FE291}"/>
              </a:ext>
            </a:extLst>
          </p:cNvPr>
          <p:cNvSpPr txBox="1"/>
          <p:nvPr/>
        </p:nvSpPr>
        <p:spPr>
          <a:xfrm>
            <a:off x="5028170" y="6079245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Majestic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EFA155-6F8C-A43C-3B02-56041419CB97}"/>
              </a:ext>
            </a:extLst>
          </p:cNvPr>
          <p:cNvSpPr txBox="1"/>
          <p:nvPr/>
        </p:nvSpPr>
        <p:spPr>
          <a:xfrm>
            <a:off x="6191949" y="6083059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err="1">
                <a:solidFill>
                  <a:schemeClr val="bg1"/>
                </a:solidFill>
              </a:rPr>
              <a:t>Waterworld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B32BEFB-F24E-F0D7-FB4B-19D4F18569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817" y="6079245"/>
            <a:ext cx="943661" cy="78638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2F706E4-A385-2B31-8C4A-30CE3244E1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529" y="6079245"/>
            <a:ext cx="943661" cy="78638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45C08B-279B-4D58-7A9D-FAE8ADE9D47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241" y="6079245"/>
            <a:ext cx="943661" cy="7863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D8BCF64-B021-DF66-5034-0E0F21AF471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953" y="6079245"/>
            <a:ext cx="943661" cy="7863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1E63B67-52C5-3CCD-8D45-CE159C4ACC7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301" y="6074168"/>
            <a:ext cx="943661" cy="78638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77DA152-B8B2-5B40-604F-FA2F4BD5894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946" y="6071616"/>
            <a:ext cx="943661" cy="78638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E3046BF-6590-4211-779C-81DD6801CCB8}"/>
              </a:ext>
            </a:extLst>
          </p:cNvPr>
          <p:cNvSpPr txBox="1"/>
          <p:nvPr/>
        </p:nvSpPr>
        <p:spPr>
          <a:xfrm>
            <a:off x="2721799" y="6069190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Domes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D17A11-402E-262B-91BA-A19235EAE8B3}"/>
              </a:ext>
            </a:extLst>
          </p:cNvPr>
          <p:cNvSpPr txBox="1"/>
          <p:nvPr/>
        </p:nvSpPr>
        <p:spPr>
          <a:xfrm>
            <a:off x="1570007" y="6077982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Triangles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154D2DA-0927-60F9-14E3-94E7FF20E13F}"/>
              </a:ext>
            </a:extLst>
          </p:cNvPr>
          <p:cNvSpPr txBox="1"/>
          <p:nvPr/>
        </p:nvSpPr>
        <p:spPr>
          <a:xfrm>
            <a:off x="7334949" y="6083059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Chartreuse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50C7851-18DF-F6B0-5480-DDFEA8E53A53}"/>
              </a:ext>
            </a:extLst>
          </p:cNvPr>
          <p:cNvSpPr txBox="1"/>
          <p:nvPr/>
        </p:nvSpPr>
        <p:spPr>
          <a:xfrm>
            <a:off x="8495534" y="6074267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Cider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49C33D2-957A-5447-288F-57AF6956DCA3}"/>
              </a:ext>
            </a:extLst>
          </p:cNvPr>
          <p:cNvSpPr txBox="1"/>
          <p:nvPr/>
        </p:nvSpPr>
        <p:spPr>
          <a:xfrm>
            <a:off x="9647326" y="6074267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Real Red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4390E2-560A-BABF-2E8D-25A7D7F4F734}"/>
              </a:ext>
            </a:extLst>
          </p:cNvPr>
          <p:cNvSpPr txBox="1"/>
          <p:nvPr/>
        </p:nvSpPr>
        <p:spPr>
          <a:xfrm>
            <a:off x="10807910" y="6074267"/>
            <a:ext cx="943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Sky Blue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EB8CE56-3998-367B-746D-C45D25FB19A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74" y="2903476"/>
            <a:ext cx="3047156" cy="2775347"/>
          </a:xfrm>
          <a:prstGeom prst="rect">
            <a:avLst/>
          </a:prstGeom>
        </p:spPr>
      </p:pic>
      <p:pic>
        <p:nvPicPr>
          <p:cNvPr id="78" name="Picture 77" descr="A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DFA2866E-96A3-D2C7-1D8D-1EE65D22CA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9498" y="325476"/>
            <a:ext cx="3070825" cy="3309114"/>
          </a:xfrm>
          <a:prstGeom prst="rect">
            <a:avLst/>
          </a:prstGeom>
        </p:spPr>
      </p:pic>
      <p:pic>
        <p:nvPicPr>
          <p:cNvPr id="82" name="Picture 81" descr="A picture containing window, indoor, kitchen, appliance&#10;&#10;Description automatically generated">
            <a:extLst>
              <a:ext uri="{FF2B5EF4-FFF2-40B4-BE49-F238E27FC236}">
                <a16:creationId xmlns:a16="http://schemas.microsoft.com/office/drawing/2014/main" id="{F7F2026F-EC20-58D2-0887-22B8845B3A7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3"/>
          <a:stretch/>
        </p:blipFill>
        <p:spPr>
          <a:xfrm>
            <a:off x="436173" y="324622"/>
            <a:ext cx="3063357" cy="2186061"/>
          </a:xfrm>
          <a:prstGeom prst="rect">
            <a:avLst/>
          </a:prstGeom>
        </p:spPr>
      </p:pic>
      <p:pic>
        <p:nvPicPr>
          <p:cNvPr id="7" name="Picture 6" descr="A picture containing text, indoor, ceiling, counter&#10;&#10;Description automatically generated">
            <a:extLst>
              <a:ext uri="{FF2B5EF4-FFF2-40B4-BE49-F238E27FC236}">
                <a16:creationId xmlns:a16="http://schemas.microsoft.com/office/drawing/2014/main" id="{5EB8FEDC-1375-7095-7043-32DA8F2A1F7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2"/>
          <a:stretch/>
        </p:blipFill>
        <p:spPr>
          <a:xfrm>
            <a:off x="4009498" y="4031952"/>
            <a:ext cx="3069963" cy="1644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A5CC0F-B10F-E83A-A3A2-A05D8ACA80E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3"/>
            <a:ext cx="1230798" cy="278901"/>
          </a:xfrm>
          <a:prstGeom prst="rect">
            <a:avLst/>
          </a:prstGeom>
        </p:spPr>
      </p:pic>
      <p:sp>
        <p:nvSpPr>
          <p:cNvPr id="9" name="TextBox 8">
            <a:hlinkClick r:id="rId18"/>
            <a:extLst>
              <a:ext uri="{FF2B5EF4-FFF2-40B4-BE49-F238E27FC236}">
                <a16:creationId xmlns:a16="http://schemas.microsoft.com/office/drawing/2014/main" id="{63DB14A3-39DD-7338-383C-FE9347AE9568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0B6CF2-38F8-682F-993D-59886C2ED9FC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11" name="Arrow: Chevron 22">
              <a:hlinkClick r:id="rId20"/>
              <a:extLst>
                <a:ext uri="{FF2B5EF4-FFF2-40B4-BE49-F238E27FC236}">
                  <a16:creationId xmlns:a16="http://schemas.microsoft.com/office/drawing/2014/main" id="{7BEE29B2-7732-7185-45D9-85A9B5D8B224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23">
              <a:hlinkClick r:id="rId18"/>
              <a:extLst>
                <a:ext uri="{FF2B5EF4-FFF2-40B4-BE49-F238E27FC236}">
                  <a16:creationId xmlns:a16="http://schemas.microsoft.com/office/drawing/2014/main" id="{1C556002-FF71-1F3A-2D9F-B2AE4D02A9A6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24">
              <a:hlinkClick r:id="rId21"/>
              <a:extLst>
                <a:ext uri="{FF2B5EF4-FFF2-40B4-BE49-F238E27FC236}">
                  <a16:creationId xmlns:a16="http://schemas.microsoft.com/office/drawing/2014/main" id="{B3ED27C6-875A-F46A-33FA-0C3E1A3A82E9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hlinkClick r:id="rId22"/>
            <a:extLst>
              <a:ext uri="{FF2B5EF4-FFF2-40B4-BE49-F238E27FC236}">
                <a16:creationId xmlns:a16="http://schemas.microsoft.com/office/drawing/2014/main" id="{EDD69B0E-2D95-8DF0-87AF-FCE467CD542F}"/>
              </a:ext>
            </a:extLst>
          </p:cNvPr>
          <p:cNvSpPr txBox="1"/>
          <p:nvPr/>
        </p:nvSpPr>
        <p:spPr>
          <a:xfrm>
            <a:off x="7559110" y="2751968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3F8BB5-2F21-C1CA-F341-9499F137E07D}"/>
              </a:ext>
            </a:extLst>
          </p:cNvPr>
          <p:cNvGrpSpPr/>
          <p:nvPr/>
        </p:nvGrpSpPr>
        <p:grpSpPr>
          <a:xfrm>
            <a:off x="8767788" y="2835687"/>
            <a:ext cx="333712" cy="107658"/>
            <a:chOff x="8767788" y="5472454"/>
            <a:chExt cx="333712" cy="107658"/>
          </a:xfrm>
        </p:grpSpPr>
        <p:sp>
          <p:nvSpPr>
            <p:cNvPr id="18" name="Arrow: Chevron 22">
              <a:hlinkClick r:id="rId20"/>
              <a:extLst>
                <a:ext uri="{FF2B5EF4-FFF2-40B4-BE49-F238E27FC236}">
                  <a16:creationId xmlns:a16="http://schemas.microsoft.com/office/drawing/2014/main" id="{27250091-B67B-6B07-D43B-7AE72A9F8A15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Arrow: Chevron 23">
              <a:hlinkClick r:id="rId22"/>
              <a:extLst>
                <a:ext uri="{FF2B5EF4-FFF2-40B4-BE49-F238E27FC236}">
                  <a16:creationId xmlns:a16="http://schemas.microsoft.com/office/drawing/2014/main" id="{D93FFDCD-C2E2-761C-54E1-110C012C3C15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24">
              <a:hlinkClick r:id="rId21"/>
              <a:extLst>
                <a:ext uri="{FF2B5EF4-FFF2-40B4-BE49-F238E27FC236}">
                  <a16:creationId xmlns:a16="http://schemas.microsoft.com/office/drawing/2014/main" id="{455F7BC5-A158-5585-4C5E-B59616E857DF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28A34E97-9384-C8AD-7B56-956C4ADF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Large Format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DC7EF4-62DF-F83A-0CE2-730B5A2F983F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45CF0C2-25E0-36ED-D886-8858AE1B5BE3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6B392F-C389-6FDE-67A0-B45394C74FC5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6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Helvetica" pitchFamily="2" charset="0"/>
                </a:rPr>
                <a:t>Large Format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949A5D-C786-B449-3E65-01E81A6F139D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21580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indoor, ceiling, floor, room&#10;&#10;Description automatically generated">
            <a:extLst>
              <a:ext uri="{FF2B5EF4-FFF2-40B4-BE49-F238E27FC236}">
                <a16:creationId xmlns:a16="http://schemas.microsoft.com/office/drawing/2014/main" id="{C5134CDB-DA12-E1B3-7BA9-EFDA026D7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70" y="0"/>
            <a:ext cx="5120085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586D60E-F4F7-CF8A-3CFE-24BA28CD3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738" y="5329202"/>
            <a:ext cx="2063262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A picture containing indoor, furniture&#10;&#10;Description automatically generated">
            <a:extLst>
              <a:ext uri="{FF2B5EF4-FFF2-40B4-BE49-F238E27FC236}">
                <a16:creationId xmlns:a16="http://schemas.microsoft.com/office/drawing/2014/main" id="{3DD39F96-B987-72DB-DCF2-20F22535F9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738" y="1777059"/>
            <a:ext cx="2063262" cy="1630676"/>
          </a:xfrm>
          <a:prstGeom prst="rect">
            <a:avLst/>
          </a:prstGeom>
        </p:spPr>
      </p:pic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65AEF8F5-EB4E-1FD8-F8A1-CEC053131A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738" y="3555338"/>
            <a:ext cx="2069884" cy="1626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0C6A06-4DC3-5215-C551-68D407C82291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3671B11-FD45-2473-8A42-DFDE185175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736" y="0"/>
            <a:ext cx="2063263" cy="162945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666A608-E127-896D-9C03-1CE6122BB612}"/>
              </a:ext>
            </a:extLst>
          </p:cNvPr>
          <p:cNvGrpSpPr/>
          <p:nvPr/>
        </p:nvGrpSpPr>
        <p:grpSpPr>
          <a:xfrm>
            <a:off x="5437621" y="2266544"/>
            <a:ext cx="4265178" cy="3062658"/>
            <a:chOff x="5437621" y="2549775"/>
            <a:chExt cx="4265178" cy="30626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56111-E7B2-5657-F220-F7A4815E932D}"/>
                </a:ext>
              </a:extLst>
            </p:cNvPr>
            <p:cNvSpPr txBox="1"/>
            <p:nvPr/>
          </p:nvSpPr>
          <p:spPr>
            <a:xfrm>
              <a:off x="5609778" y="2726194"/>
              <a:ext cx="4093021" cy="28862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Chemetal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 recently expanded its metal cutting capabilities with the purchase of a large bed fiber laser. </a:t>
              </a:r>
            </a:p>
            <a:p>
              <a:pPr>
                <a:lnSpc>
                  <a:spcPct val="120000"/>
                </a:lnSpc>
              </a:pPr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The laser allows us to cut standard and custom patterns out of aluminum up to .25” thick, as well as etch designs on the surface. </a:t>
              </a:r>
            </a:p>
            <a:p>
              <a:pPr>
                <a:lnSpc>
                  <a:spcPct val="120000"/>
                </a:lnSpc>
              </a:pPr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These capabilities are ideal for privacy screens, panels, room dividers and more. Along with laser cut panels,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Chemetal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 is also introducing a color collection of powder-coated metal designs.   </a:t>
              </a:r>
            </a:p>
            <a:p>
              <a:pPr>
                <a:lnSpc>
                  <a:spcPct val="12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5986B2"/>
                  </a:solidFill>
                  <a:latin typeface="Helvetica" pitchFamily="2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Learn More</a:t>
              </a:r>
              <a:endParaRPr lang="en-US" sz="1200" b="1" dirty="0">
                <a:solidFill>
                  <a:srgbClr val="5986B2"/>
                </a:solidFill>
                <a:latin typeface="Helvetica" pitchFamily="2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86AB867-BC17-D057-6368-D504F14906D5}"/>
                </a:ext>
              </a:extLst>
            </p:cNvPr>
            <p:cNvGrpSpPr/>
            <p:nvPr/>
          </p:nvGrpSpPr>
          <p:grpSpPr>
            <a:xfrm>
              <a:off x="6851083" y="5387937"/>
              <a:ext cx="333712" cy="107658"/>
              <a:chOff x="6851083" y="5884822"/>
              <a:chExt cx="333712" cy="107658"/>
            </a:xfrm>
          </p:grpSpPr>
          <p:sp>
            <p:nvSpPr>
              <p:cNvPr id="23" name="Arrow: Chevron 22">
                <a:hlinkClick r:id="rId7"/>
                <a:extLst>
                  <a:ext uri="{FF2B5EF4-FFF2-40B4-BE49-F238E27FC236}">
                    <a16:creationId xmlns:a16="http://schemas.microsoft.com/office/drawing/2014/main" id="{B7CDBC2D-6230-59BA-9499-199B3F9DC19B}"/>
                  </a:ext>
                </a:extLst>
              </p:cNvPr>
              <p:cNvSpPr/>
              <p:nvPr/>
            </p:nvSpPr>
            <p:spPr>
              <a:xfrm flipV="1">
                <a:off x="6851083" y="5884822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Arrow: Chevron 23">
                <a:hlinkClick r:id="rId7"/>
                <a:extLst>
                  <a:ext uri="{FF2B5EF4-FFF2-40B4-BE49-F238E27FC236}">
                    <a16:creationId xmlns:a16="http://schemas.microsoft.com/office/drawing/2014/main" id="{C3B33A70-6A43-D9BF-3E87-0BA73B2ECF7F}"/>
                  </a:ext>
                </a:extLst>
              </p:cNvPr>
              <p:cNvSpPr/>
              <p:nvPr/>
            </p:nvSpPr>
            <p:spPr>
              <a:xfrm flipV="1">
                <a:off x="7077137" y="5884822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Arrow: Chevron 24">
                <a:hlinkClick r:id="rId7"/>
                <a:extLst>
                  <a:ext uri="{FF2B5EF4-FFF2-40B4-BE49-F238E27FC236}">
                    <a16:creationId xmlns:a16="http://schemas.microsoft.com/office/drawing/2014/main" id="{CA995571-C2AD-F312-9086-87FADB9DA88D}"/>
                  </a:ext>
                </a:extLst>
              </p:cNvPr>
              <p:cNvSpPr/>
              <p:nvPr/>
            </p:nvSpPr>
            <p:spPr>
              <a:xfrm flipV="1">
                <a:off x="6964110" y="5884822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631474-E3C9-034C-958C-F5C66054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9421" y="5302315"/>
              <a:ext cx="1230798" cy="278901"/>
            </a:xfrm>
            <a:prstGeom prst="rect">
              <a:avLst/>
            </a:prstGeom>
          </p:spPr>
        </p:pic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871426BC-BDD5-3149-7401-582CF4A35AE0}"/>
                </a:ext>
              </a:extLst>
            </p:cNvPr>
            <p:cNvSpPr/>
            <p:nvPr/>
          </p:nvSpPr>
          <p:spPr>
            <a:xfrm rot="5400000">
              <a:off x="5452444" y="2534952"/>
              <a:ext cx="176419" cy="206066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C0E619-2B46-77B3-1C12-4A8BA512331C}"/>
              </a:ext>
            </a:extLst>
          </p:cNvPr>
          <p:cNvGrpSpPr/>
          <p:nvPr/>
        </p:nvGrpSpPr>
        <p:grpSpPr>
          <a:xfrm>
            <a:off x="5609779" y="859372"/>
            <a:ext cx="6125317" cy="799900"/>
            <a:chOff x="5609779" y="1142603"/>
            <a:chExt cx="6125317" cy="7999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D7B03F5-B8DF-C189-8BF4-A13B66D1743E}"/>
                </a:ext>
              </a:extLst>
            </p:cNvPr>
            <p:cNvGrpSpPr/>
            <p:nvPr/>
          </p:nvGrpSpPr>
          <p:grpSpPr>
            <a:xfrm>
              <a:off x="5609779" y="1142603"/>
              <a:ext cx="6125317" cy="799900"/>
              <a:chOff x="5609779" y="803758"/>
              <a:chExt cx="6125317" cy="7999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1F1D4D1-C585-A3EE-A4F7-55C92B1AC869}"/>
                  </a:ext>
                </a:extLst>
              </p:cNvPr>
              <p:cNvGrpSpPr/>
              <p:nvPr/>
            </p:nvGrpSpPr>
            <p:grpSpPr>
              <a:xfrm>
                <a:off x="5609779" y="803758"/>
                <a:ext cx="5376623" cy="799900"/>
                <a:chOff x="4204826" y="965948"/>
                <a:chExt cx="5376623" cy="79990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AEEC981-2E59-011E-C797-77148723327E}"/>
                    </a:ext>
                  </a:extLst>
                </p:cNvPr>
                <p:cNvSpPr txBox="1"/>
                <p:nvPr/>
              </p:nvSpPr>
              <p:spPr>
                <a:xfrm>
                  <a:off x="4204826" y="1488849"/>
                  <a:ext cx="537662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Helvetica Light" panose="020B0403020202020204" pitchFamily="34" charset="0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B0A1B5-2C00-8AAF-C45C-9F873BA2DBDD}"/>
                    </a:ext>
                  </a:extLst>
                </p:cNvPr>
                <p:cNvSpPr txBox="1"/>
                <p:nvPr/>
              </p:nvSpPr>
              <p:spPr>
                <a:xfrm>
                  <a:off x="4204826" y="965948"/>
                  <a:ext cx="50594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</a:rPr>
                    <a:t>New Designs</a:t>
                  </a: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46D8C3-802F-FF42-125B-EF0D58AB80F0}"/>
                  </a:ext>
                </a:extLst>
              </p:cNvPr>
              <p:cNvSpPr txBox="1"/>
              <p:nvPr/>
            </p:nvSpPr>
            <p:spPr>
              <a:xfrm>
                <a:off x="5626396" y="1265423"/>
                <a:ext cx="6108700" cy="300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latin typeface="Helvetica" pitchFamily="2" charset="0"/>
                  </a:rPr>
                  <a:t>Launching in 2023! New materials and new capabilities.</a:t>
                </a:r>
              </a:p>
            </p:txBody>
          </p:sp>
        </p:grpSp>
        <p:sp>
          <p:nvSpPr>
            <p:cNvPr id="34" name="L-Shape 33">
              <a:extLst>
                <a:ext uri="{FF2B5EF4-FFF2-40B4-BE49-F238E27FC236}">
                  <a16:creationId xmlns:a16="http://schemas.microsoft.com/office/drawing/2014/main" id="{9A5F7045-A014-2D28-BDE2-5B4E5A638C91}"/>
                </a:ext>
              </a:extLst>
            </p:cNvPr>
            <p:cNvSpPr/>
            <p:nvPr/>
          </p:nvSpPr>
          <p:spPr>
            <a:xfrm>
              <a:off x="7821766" y="1220669"/>
              <a:ext cx="298745" cy="305534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5433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12D233A2-6BE5-C2B9-A870-282E5EDF4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6578" y="0"/>
            <a:ext cx="5125915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80A5DF-BE9B-6EE8-AE01-58799F6A56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738" y="-4211"/>
            <a:ext cx="2066573" cy="1630575"/>
          </a:xfrm>
          <a:prstGeom prst="rect">
            <a:avLst/>
          </a:prstGeom>
          <a:ln w="76200">
            <a:noFill/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871BD4-B12E-AF2B-6955-7A559264203A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8" name="Picture 7" descr="A picture containing text, indoor, wall, floor&#10;&#10;Description automatically generated">
            <a:extLst>
              <a:ext uri="{FF2B5EF4-FFF2-40B4-BE49-F238E27FC236}">
                <a16:creationId xmlns:a16="http://schemas.microsoft.com/office/drawing/2014/main" id="{D6F7E527-0B79-DF65-D48A-FA96518123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426" y="1763839"/>
            <a:ext cx="2066574" cy="1653006"/>
          </a:xfrm>
          <a:prstGeom prst="rect">
            <a:avLst/>
          </a:prstGeom>
        </p:spPr>
      </p:pic>
      <p:pic>
        <p:nvPicPr>
          <p:cNvPr id="10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BF0E2E4-EE11-3174-FAFE-FA6B6414C7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5424" y="5322471"/>
            <a:ext cx="2066575" cy="1549890"/>
          </a:xfrm>
          <a:prstGeom prst="rect">
            <a:avLst/>
          </a:prstGeom>
        </p:spPr>
      </p:pic>
      <p:pic>
        <p:nvPicPr>
          <p:cNvPr id="12" name="Picture 11" descr="A picture containing text, floor, indoor, ceiling&#10;&#10;Description automatically generated">
            <a:extLst>
              <a:ext uri="{FF2B5EF4-FFF2-40B4-BE49-F238E27FC236}">
                <a16:creationId xmlns:a16="http://schemas.microsoft.com/office/drawing/2014/main" id="{5CF45EB8-DB09-2C7C-712D-591FB0A35B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2907" y="3552099"/>
            <a:ext cx="2069092" cy="163511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8A10EAF-F251-845A-DA35-97E0C202DDAB}"/>
              </a:ext>
            </a:extLst>
          </p:cNvPr>
          <p:cNvGrpSpPr/>
          <p:nvPr/>
        </p:nvGrpSpPr>
        <p:grpSpPr>
          <a:xfrm>
            <a:off x="5438191" y="2233314"/>
            <a:ext cx="4200852" cy="3579723"/>
            <a:chOff x="5438191" y="2590342"/>
            <a:chExt cx="4200852" cy="357972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AA4E50-5C34-8210-F287-CB08551ABE35}"/>
                </a:ext>
              </a:extLst>
            </p:cNvPr>
            <p:cNvGrpSpPr/>
            <p:nvPr/>
          </p:nvGrpSpPr>
          <p:grpSpPr>
            <a:xfrm>
              <a:off x="5609779" y="2766761"/>
              <a:ext cx="4029264" cy="3403304"/>
              <a:chOff x="5609779" y="2766761"/>
              <a:chExt cx="4029264" cy="340330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A56111-E7B2-5657-F220-F7A4815E932D}"/>
                  </a:ext>
                </a:extLst>
              </p:cNvPr>
              <p:cNvSpPr txBox="1"/>
              <p:nvPr/>
            </p:nvSpPr>
            <p:spPr>
              <a:xfrm>
                <a:off x="5609779" y="2766761"/>
                <a:ext cx="4029264" cy="340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Classic Metals emulate the look of more expensive metals while being easier to fabricate with woodworking equipment.</a:t>
                </a:r>
              </a:p>
              <a:p>
                <a:pPr>
                  <a:lnSpc>
                    <a:spcPct val="120000"/>
                  </a:lnSpc>
                </a:pPr>
                <a:endPara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Ideal for inlays, cut-to-size, strips, panels, and anywhere design professionals want the modern, luxurious and energetic look of real metal. </a:t>
                </a:r>
              </a:p>
              <a:p>
                <a:pPr>
                  <a:lnSpc>
                    <a:spcPct val="120000"/>
                  </a:lnSpc>
                </a:pPr>
                <a:endPara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Available as HPL with a laminate backer for install ease (700 Series), or as solid anodized aluminum ideal for bending and clean edges (900 Series).</a:t>
                </a:r>
              </a:p>
              <a:p>
                <a:pPr>
                  <a:lnSpc>
                    <a:spcPct val="120000"/>
                  </a:lnSpc>
                </a:pPr>
                <a:endPara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Brass, bronze, copper stainless, brushed satin and polished metal looks.</a:t>
                </a:r>
              </a:p>
              <a:p>
                <a:pPr>
                  <a:lnSpc>
                    <a:spcPct val="120000"/>
                  </a:lnSpc>
                </a:pPr>
                <a:endParaRPr lang="en-US" sz="1200" dirty="0">
                  <a:solidFill>
                    <a:srgbClr val="5986B2"/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1200" dirty="0">
                  <a:solidFill>
                    <a:srgbClr val="5986B2"/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rgbClr val="5986B2"/>
                    </a:solidFill>
                    <a:latin typeface="Helvetica" pitchFamily="2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See them all</a:t>
                </a:r>
                <a:endParaRPr lang="en-US" sz="1200" b="1" dirty="0">
                  <a:solidFill>
                    <a:srgbClr val="5986B2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9C874C0-16D1-C44E-9A46-2A5D659D1158}"/>
                  </a:ext>
                </a:extLst>
              </p:cNvPr>
              <p:cNvGrpSpPr/>
              <p:nvPr/>
            </p:nvGrpSpPr>
            <p:grpSpPr>
              <a:xfrm>
                <a:off x="6851083" y="5936516"/>
                <a:ext cx="333712" cy="107658"/>
                <a:chOff x="6851083" y="5884822"/>
                <a:chExt cx="333712" cy="107658"/>
              </a:xfrm>
            </p:grpSpPr>
            <p:sp>
              <p:nvSpPr>
                <p:cNvPr id="23" name="Arrow: Chevron 22">
                  <a:hlinkClick r:id="rId7"/>
                  <a:extLst>
                    <a:ext uri="{FF2B5EF4-FFF2-40B4-BE49-F238E27FC236}">
                      <a16:creationId xmlns:a16="http://schemas.microsoft.com/office/drawing/2014/main" id="{B7CDBC2D-6230-59BA-9499-199B3F9DC19B}"/>
                    </a:ext>
                  </a:extLst>
                </p:cNvPr>
                <p:cNvSpPr/>
                <p:nvPr/>
              </p:nvSpPr>
              <p:spPr>
                <a:xfrm flipV="1">
                  <a:off x="6851083" y="5884822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Arrow: Chevron 23">
                  <a:hlinkClick r:id="rId7"/>
                  <a:extLst>
                    <a:ext uri="{FF2B5EF4-FFF2-40B4-BE49-F238E27FC236}">
                      <a16:creationId xmlns:a16="http://schemas.microsoft.com/office/drawing/2014/main" id="{C3B33A70-6A43-D9BF-3E87-0BA73B2ECF7F}"/>
                    </a:ext>
                  </a:extLst>
                </p:cNvPr>
                <p:cNvSpPr/>
                <p:nvPr/>
              </p:nvSpPr>
              <p:spPr>
                <a:xfrm flipV="1">
                  <a:off x="7077137" y="5884822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Arrow: Chevron 24">
                  <a:hlinkClick r:id="rId7"/>
                  <a:extLst>
                    <a:ext uri="{FF2B5EF4-FFF2-40B4-BE49-F238E27FC236}">
                      <a16:creationId xmlns:a16="http://schemas.microsoft.com/office/drawing/2014/main" id="{CA995571-C2AD-F312-9086-87FADB9DA88D}"/>
                    </a:ext>
                  </a:extLst>
                </p:cNvPr>
                <p:cNvSpPr/>
                <p:nvPr/>
              </p:nvSpPr>
              <p:spPr>
                <a:xfrm flipV="1">
                  <a:off x="6964110" y="5884822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494467F-02DE-E99A-A1E9-F365BE16F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19421" y="5850894"/>
                <a:ext cx="1230798" cy="278901"/>
              </a:xfrm>
              <a:prstGeom prst="rect">
                <a:avLst/>
              </a:prstGeom>
            </p:spPr>
          </p:pic>
        </p:grp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B9399CDC-9868-2B79-FD51-9558DCA46749}"/>
                </a:ext>
              </a:extLst>
            </p:cNvPr>
            <p:cNvSpPr/>
            <p:nvPr/>
          </p:nvSpPr>
          <p:spPr>
            <a:xfrm rot="5400000">
              <a:off x="5453014" y="2575519"/>
              <a:ext cx="176419" cy="206066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50A7C5-91A6-18EE-A5CA-7205871173BC}"/>
              </a:ext>
            </a:extLst>
          </p:cNvPr>
          <p:cNvGrpSpPr/>
          <p:nvPr/>
        </p:nvGrpSpPr>
        <p:grpSpPr>
          <a:xfrm>
            <a:off x="5609779" y="777053"/>
            <a:ext cx="5376623" cy="984566"/>
            <a:chOff x="5609779" y="1134081"/>
            <a:chExt cx="5376623" cy="984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E552D13-462D-D426-A36A-3203DF967D42}"/>
                </a:ext>
              </a:extLst>
            </p:cNvPr>
            <p:cNvGrpSpPr/>
            <p:nvPr/>
          </p:nvGrpSpPr>
          <p:grpSpPr>
            <a:xfrm>
              <a:off x="5609779" y="1134081"/>
              <a:ext cx="5376623" cy="984566"/>
              <a:chOff x="4204826" y="965948"/>
              <a:chExt cx="5376623" cy="98456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9D008F-1EAD-BBE6-E956-AD99586E9819}"/>
                  </a:ext>
                </a:extLst>
              </p:cNvPr>
              <p:cNvSpPr txBox="1"/>
              <p:nvPr/>
            </p:nvSpPr>
            <p:spPr>
              <a:xfrm>
                <a:off x="4204826" y="1488849"/>
                <a:ext cx="5376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Helvetica" pitchFamily="2" charset="0"/>
                  </a:rPr>
                  <a:t>An impressive collection of beautiful, classic metal</a:t>
                </a:r>
              </a:p>
              <a:p>
                <a:r>
                  <a:rPr lang="en-US" sz="1200" dirty="0">
                    <a:latin typeface="Helvetica" pitchFamily="2" charset="0"/>
                  </a:rPr>
                  <a:t>designs in </a:t>
                </a:r>
                <a:r>
                  <a:rPr lang="en-US" sz="1200" dirty="0" err="1">
                    <a:latin typeface="Helvetica" pitchFamily="2" charset="0"/>
                  </a:rPr>
                  <a:t>Chemetal’s</a:t>
                </a:r>
                <a:r>
                  <a:rPr lang="en-US" sz="1200" dirty="0">
                    <a:latin typeface="Helvetica" pitchFamily="2" charset="0"/>
                  </a:rPr>
                  <a:t> 700, 800 &amp; 900 Series.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F6B752-67DD-2E72-782C-7DED245F196C}"/>
                  </a:ext>
                </a:extLst>
              </p:cNvPr>
              <p:cNvSpPr txBox="1"/>
              <p:nvPr/>
            </p:nvSpPr>
            <p:spPr>
              <a:xfrm>
                <a:off x="4204826" y="965948"/>
                <a:ext cx="5059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</a:rPr>
                  <a:t>Classic Metals</a:t>
                </a:r>
              </a:p>
            </p:txBody>
          </p:sp>
        </p:grpSp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AC59A710-6840-4D01-4B9E-AC4A23CC5357}"/>
                </a:ext>
              </a:extLst>
            </p:cNvPr>
            <p:cNvSpPr/>
            <p:nvPr/>
          </p:nvSpPr>
          <p:spPr>
            <a:xfrm>
              <a:off x="8074644" y="1212146"/>
              <a:ext cx="298745" cy="305534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072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C43E8AD5-5A51-428E-B99D-D8B801B5CB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120085" cy="6858000"/>
          </a:xfrm>
          <a:prstGeom prst="rect">
            <a:avLst/>
          </a:prstGeom>
        </p:spPr>
      </p:pic>
      <p:pic>
        <p:nvPicPr>
          <p:cNvPr id="32" name="Picture 31" descr="A person standing on a stage&#10;&#10;Description automatically generated with low confidence">
            <a:extLst>
              <a:ext uri="{FF2B5EF4-FFF2-40B4-BE49-F238E27FC236}">
                <a16:creationId xmlns:a16="http://schemas.microsoft.com/office/drawing/2014/main" id="{F63AB069-273E-6277-67F3-CC2C32E5A0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8282" y="1760498"/>
            <a:ext cx="2063263" cy="1633538"/>
          </a:xfrm>
          <a:prstGeom prst="rect">
            <a:avLst/>
          </a:prstGeom>
        </p:spPr>
      </p:pic>
      <p:pic>
        <p:nvPicPr>
          <p:cNvPr id="41" name="Picture 40" descr="A picture containing indoor, window&#10;&#10;Description automatically generated">
            <a:extLst>
              <a:ext uri="{FF2B5EF4-FFF2-40B4-BE49-F238E27FC236}">
                <a16:creationId xmlns:a16="http://schemas.microsoft.com/office/drawing/2014/main" id="{032582F8-7647-A84C-01DF-49A760038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8283" y="3538975"/>
            <a:ext cx="2053716" cy="1642161"/>
          </a:xfrm>
          <a:prstGeom prst="rect">
            <a:avLst/>
          </a:prstGeom>
        </p:spPr>
      </p:pic>
      <p:pic>
        <p:nvPicPr>
          <p:cNvPr id="43" name="Picture 42" descr="A picture containing indoor&#10;&#10;Description automatically generated">
            <a:extLst>
              <a:ext uri="{FF2B5EF4-FFF2-40B4-BE49-F238E27FC236}">
                <a16:creationId xmlns:a16="http://schemas.microsoft.com/office/drawing/2014/main" id="{816302EE-53AD-9229-5A47-2B44253404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8282" y="5326075"/>
            <a:ext cx="2053717" cy="153594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8F71C92-253B-20E4-D97D-07C91114EB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76"/>
            <a:ext cx="5120085" cy="6856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158A33-EDE9-A61D-9F06-24A79BE422CD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5" name="Picture 4" descr="A picture containing bathroom&#10;&#10;Description automatically generated">
            <a:extLst>
              <a:ext uri="{FF2B5EF4-FFF2-40B4-BE49-F238E27FC236}">
                <a16:creationId xmlns:a16="http://schemas.microsoft.com/office/drawing/2014/main" id="{0439FB22-DC46-141F-C46F-5CF832CC8A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7829" y="-1"/>
            <a:ext cx="2053716" cy="161555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A3383F6-F07A-1205-E344-B654FB50A243}"/>
              </a:ext>
            </a:extLst>
          </p:cNvPr>
          <p:cNvGrpSpPr/>
          <p:nvPr/>
        </p:nvGrpSpPr>
        <p:grpSpPr>
          <a:xfrm>
            <a:off x="5413257" y="2229653"/>
            <a:ext cx="4225786" cy="3150804"/>
            <a:chOff x="5413257" y="2489057"/>
            <a:chExt cx="4225786" cy="315080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69A09D-CE6E-1125-6FB2-A2DD4D7A7C2A}"/>
                </a:ext>
              </a:extLst>
            </p:cNvPr>
            <p:cNvSpPr txBox="1"/>
            <p:nvPr/>
          </p:nvSpPr>
          <p:spPr>
            <a:xfrm>
              <a:off x="5609779" y="2679755"/>
              <a:ext cx="4029264" cy="2960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#300 Series designs are popular aged and antiqued real brass designs created in-house.</a:t>
              </a:r>
            </a:p>
            <a:p>
              <a:pPr>
                <a:lnSpc>
                  <a:spcPct val="120000"/>
                </a:lnSpc>
              </a:pPr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#700 Series HPLs and #900 Series anodized aluminums, though not as rich as real brass, are convincing, durable, light in weight, affordable and available in 4’ widths.</a:t>
              </a:r>
            </a:p>
            <a:p>
              <a:pPr>
                <a:lnSpc>
                  <a:spcPct val="120000"/>
                </a:lnSpc>
              </a:pPr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#800 Series solid brass designs are exceptionally rich and offer luxurious visual depth as well as durability.</a:t>
              </a:r>
            </a:p>
            <a:p>
              <a:pPr>
                <a:lnSpc>
                  <a:spcPct val="120000"/>
                </a:lnSpc>
              </a:pPr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#600 Series designs offer several brass looks as well.</a:t>
              </a:r>
            </a:p>
            <a:p>
              <a:pPr>
                <a:lnSpc>
                  <a:spcPct val="12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5986B2"/>
                  </a:solidFill>
                  <a:latin typeface="Helvetica" pitchFamily="2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See them all</a:t>
              </a:r>
              <a:endParaRPr lang="en-US" sz="1200" b="1" dirty="0">
                <a:solidFill>
                  <a:srgbClr val="5986B2"/>
                </a:solidFill>
                <a:latin typeface="Helvetica" pitchFamily="2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E5F1115-A0C6-7529-B96E-62BE1EACCC59}"/>
                </a:ext>
              </a:extLst>
            </p:cNvPr>
            <p:cNvGrpSpPr/>
            <p:nvPr/>
          </p:nvGrpSpPr>
          <p:grpSpPr>
            <a:xfrm>
              <a:off x="6819323" y="5421097"/>
              <a:ext cx="333712" cy="107658"/>
              <a:chOff x="6819323" y="6093051"/>
              <a:chExt cx="333712" cy="107658"/>
            </a:xfrm>
          </p:grpSpPr>
          <p:sp>
            <p:nvSpPr>
              <p:cNvPr id="38" name="Arrow: Chevron 22">
                <a:hlinkClick r:id="rId8"/>
                <a:extLst>
                  <a:ext uri="{FF2B5EF4-FFF2-40B4-BE49-F238E27FC236}">
                    <a16:creationId xmlns:a16="http://schemas.microsoft.com/office/drawing/2014/main" id="{27AA011F-0389-3698-F34C-3105C7A5B0C4}"/>
                  </a:ext>
                </a:extLst>
              </p:cNvPr>
              <p:cNvSpPr/>
              <p:nvPr/>
            </p:nvSpPr>
            <p:spPr>
              <a:xfrm flipV="1">
                <a:off x="6819323" y="6093051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Arrow: Chevron 23">
                <a:hlinkClick r:id="rId8"/>
                <a:extLst>
                  <a:ext uri="{FF2B5EF4-FFF2-40B4-BE49-F238E27FC236}">
                    <a16:creationId xmlns:a16="http://schemas.microsoft.com/office/drawing/2014/main" id="{D56B6274-761A-BAF4-8E35-C972BA59E28C}"/>
                  </a:ext>
                </a:extLst>
              </p:cNvPr>
              <p:cNvSpPr/>
              <p:nvPr/>
            </p:nvSpPr>
            <p:spPr>
              <a:xfrm flipV="1">
                <a:off x="7045377" y="6093051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Arrow: Chevron 24">
                <a:hlinkClick r:id="rId8"/>
                <a:extLst>
                  <a:ext uri="{FF2B5EF4-FFF2-40B4-BE49-F238E27FC236}">
                    <a16:creationId xmlns:a16="http://schemas.microsoft.com/office/drawing/2014/main" id="{DABA740C-1083-5A85-6B94-12D4A679EAAC}"/>
                  </a:ext>
                </a:extLst>
              </p:cNvPr>
              <p:cNvSpPr/>
              <p:nvPr/>
            </p:nvSpPr>
            <p:spPr>
              <a:xfrm flipV="1">
                <a:off x="6932350" y="6093051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278F5F0-8299-2ED7-658E-CC38190C1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6995" y="5335475"/>
              <a:ext cx="1230798" cy="278901"/>
            </a:xfrm>
            <a:prstGeom prst="rect">
              <a:avLst/>
            </a:prstGeom>
          </p:spPr>
        </p:pic>
        <p:sp>
          <p:nvSpPr>
            <p:cNvPr id="3" name="L-Shape 2">
              <a:extLst>
                <a:ext uri="{FF2B5EF4-FFF2-40B4-BE49-F238E27FC236}">
                  <a16:creationId xmlns:a16="http://schemas.microsoft.com/office/drawing/2014/main" id="{4385D70D-ADF9-11F0-11B0-B0E4C69E727C}"/>
                </a:ext>
              </a:extLst>
            </p:cNvPr>
            <p:cNvSpPr/>
            <p:nvPr/>
          </p:nvSpPr>
          <p:spPr>
            <a:xfrm rot="5400000">
              <a:off x="5428080" y="2474234"/>
              <a:ext cx="176419" cy="206066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F4E2E2-8574-18EC-3060-071C2ABD081E}"/>
              </a:ext>
            </a:extLst>
          </p:cNvPr>
          <p:cNvGrpSpPr/>
          <p:nvPr/>
        </p:nvGrpSpPr>
        <p:grpSpPr>
          <a:xfrm>
            <a:off x="5609779" y="905723"/>
            <a:ext cx="5376623" cy="984566"/>
            <a:chOff x="5609779" y="1165127"/>
            <a:chExt cx="5376623" cy="9845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726752D-A169-9E71-7458-E1886D512E14}"/>
                </a:ext>
              </a:extLst>
            </p:cNvPr>
            <p:cNvGrpSpPr/>
            <p:nvPr/>
          </p:nvGrpSpPr>
          <p:grpSpPr>
            <a:xfrm>
              <a:off x="5609779" y="1165127"/>
              <a:ext cx="5376623" cy="984566"/>
              <a:chOff x="4204826" y="965948"/>
              <a:chExt cx="5376623" cy="98456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A9B120-2BEB-347B-4B78-9431DC4DC895}"/>
                  </a:ext>
                </a:extLst>
              </p:cNvPr>
              <p:cNvSpPr txBox="1"/>
              <p:nvPr/>
            </p:nvSpPr>
            <p:spPr>
              <a:xfrm>
                <a:off x="4204826" y="1488849"/>
                <a:ext cx="5376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latin typeface="Helvetica" pitchFamily="2" charset="0"/>
                  </a:rPr>
                  <a:t>Chemetal</a:t>
                </a:r>
                <a:r>
                  <a:rPr lang="en-US" sz="1200" dirty="0">
                    <a:latin typeface="Helvetica" pitchFamily="2" charset="0"/>
                  </a:rPr>
                  <a:t> has a wide range of brass and brass looks</a:t>
                </a:r>
              </a:p>
              <a:p>
                <a:r>
                  <a:rPr lang="en-US" sz="1200" dirty="0">
                    <a:latin typeface="Helvetica" pitchFamily="2" charset="0"/>
                  </a:rPr>
                  <a:t>throughout its massive collection.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DA0F59-397E-8326-16A6-F4F69F2CC810}"/>
                  </a:ext>
                </a:extLst>
              </p:cNvPr>
              <p:cNvSpPr txBox="1"/>
              <p:nvPr/>
            </p:nvSpPr>
            <p:spPr>
              <a:xfrm>
                <a:off x="4204826" y="965948"/>
                <a:ext cx="5059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</a:rPr>
                  <a:t>Meet the top brass.</a:t>
                </a:r>
              </a:p>
            </p:txBody>
          </p:sp>
        </p:grpSp>
        <p:sp>
          <p:nvSpPr>
            <p:cNvPr id="15" name="L-Shape 14">
              <a:extLst>
                <a:ext uri="{FF2B5EF4-FFF2-40B4-BE49-F238E27FC236}">
                  <a16:creationId xmlns:a16="http://schemas.microsoft.com/office/drawing/2014/main" id="{442484E0-1C90-33B4-52EE-FE2219DFEBC9}"/>
                </a:ext>
              </a:extLst>
            </p:cNvPr>
            <p:cNvSpPr/>
            <p:nvPr/>
          </p:nvSpPr>
          <p:spPr>
            <a:xfrm>
              <a:off x="8705791" y="1270230"/>
              <a:ext cx="298745" cy="305534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382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picture containing indoor, chair, floor, area&#10;&#10;Description automatically generated">
            <a:extLst>
              <a:ext uri="{FF2B5EF4-FFF2-40B4-BE49-F238E27FC236}">
                <a16:creationId xmlns:a16="http://schemas.microsoft.com/office/drawing/2014/main" id="{06B39F9A-B864-F71A-836A-421201DBC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57" y="0"/>
            <a:ext cx="5123841" cy="6858000"/>
          </a:xfrm>
          <a:prstGeom prst="rect">
            <a:avLst/>
          </a:prstGeom>
        </p:spPr>
      </p:pic>
      <p:pic>
        <p:nvPicPr>
          <p:cNvPr id="34" name="Picture 33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FC15092E-F6F1-A505-0557-2DBCAA7B0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"/>
          <a:stretch/>
        </p:blipFill>
        <p:spPr>
          <a:xfrm>
            <a:off x="10125427" y="0"/>
            <a:ext cx="2066573" cy="1626261"/>
          </a:xfrm>
          <a:prstGeom prst="rect">
            <a:avLst/>
          </a:prstGeom>
        </p:spPr>
      </p:pic>
      <p:pic>
        <p:nvPicPr>
          <p:cNvPr id="41" name="Picture 40" descr="A person walking up a flight of stairs&#10;&#10;Description automatically generated with low confidence">
            <a:extLst>
              <a:ext uri="{FF2B5EF4-FFF2-40B4-BE49-F238E27FC236}">
                <a16:creationId xmlns:a16="http://schemas.microsoft.com/office/drawing/2014/main" id="{74649A78-6DD0-7A6F-1A65-3541110076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0122116" y="3509909"/>
            <a:ext cx="2069884" cy="1572432"/>
          </a:xfrm>
          <a:prstGeom prst="rect">
            <a:avLst/>
          </a:prstGeom>
        </p:spPr>
      </p:pic>
      <p:pic>
        <p:nvPicPr>
          <p:cNvPr id="49" name="Picture 48" descr="A picture containing floor, indoor, ceiling&#10;&#10;Description automatically generated">
            <a:extLst>
              <a:ext uri="{FF2B5EF4-FFF2-40B4-BE49-F238E27FC236}">
                <a16:creationId xmlns:a16="http://schemas.microsoft.com/office/drawing/2014/main" id="{83DC5B4F-1E32-DC2E-A77D-923C526384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2116" y="1764649"/>
            <a:ext cx="2069884" cy="1626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A8128-6471-8F7D-9922-E03F7816F23A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46" name="Picture 45" descr="A picture containing indoor, wall, living, room&#10;&#10;Description automatically generated">
            <a:extLst>
              <a:ext uri="{FF2B5EF4-FFF2-40B4-BE49-F238E27FC236}">
                <a16:creationId xmlns:a16="http://schemas.microsoft.com/office/drawing/2014/main" id="{BF9E6003-8D65-85C4-7B78-3E1AD538C9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2115" y="5220730"/>
            <a:ext cx="2069885" cy="16372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40FFCC1-CFC9-DCF5-C472-842F034B32D7}"/>
              </a:ext>
            </a:extLst>
          </p:cNvPr>
          <p:cNvGrpSpPr/>
          <p:nvPr/>
        </p:nvGrpSpPr>
        <p:grpSpPr>
          <a:xfrm>
            <a:off x="5609779" y="908747"/>
            <a:ext cx="5376623" cy="1045416"/>
            <a:chOff x="5609779" y="803758"/>
            <a:chExt cx="5376623" cy="104541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7BAC634-27ED-AFC6-C344-D5058A387516}"/>
                </a:ext>
              </a:extLst>
            </p:cNvPr>
            <p:cNvGrpSpPr/>
            <p:nvPr/>
          </p:nvGrpSpPr>
          <p:grpSpPr>
            <a:xfrm>
              <a:off x="5609779" y="803758"/>
              <a:ext cx="5376623" cy="1045416"/>
              <a:chOff x="4204826" y="965948"/>
              <a:chExt cx="5376623" cy="104541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C22887-D591-243D-A521-A1ACD247F220}"/>
                  </a:ext>
                </a:extLst>
              </p:cNvPr>
              <p:cNvSpPr txBox="1"/>
              <p:nvPr/>
            </p:nvSpPr>
            <p:spPr>
              <a:xfrm>
                <a:off x="4204826" y="1488849"/>
                <a:ext cx="5376623" cy="522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The industrial look of darkened metals with consistency </a:t>
                </a:r>
                <a:b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in appearance and durability.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D6EAC3-FD31-9819-3FB6-881AAE031ED6}"/>
                  </a:ext>
                </a:extLst>
              </p:cNvPr>
              <p:cNvSpPr txBox="1"/>
              <p:nvPr/>
            </p:nvSpPr>
            <p:spPr>
              <a:xfrm>
                <a:off x="4204826" y="965948"/>
                <a:ext cx="5059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</a:rPr>
                  <a:t>Darkened Metals</a:t>
                </a:r>
              </a:p>
            </p:txBody>
          </p:sp>
        </p:grp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DBD8AFD9-BD42-61AD-2770-A137E19080ED}"/>
                </a:ext>
              </a:extLst>
            </p:cNvPr>
            <p:cNvSpPr/>
            <p:nvPr/>
          </p:nvSpPr>
          <p:spPr>
            <a:xfrm>
              <a:off x="8384812" y="875407"/>
              <a:ext cx="298745" cy="305534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C607E7-2A83-129A-A39D-4C8C94FA3B95}"/>
              </a:ext>
            </a:extLst>
          </p:cNvPr>
          <p:cNvGrpSpPr/>
          <p:nvPr/>
        </p:nvGrpSpPr>
        <p:grpSpPr>
          <a:xfrm>
            <a:off x="5403713" y="2232822"/>
            <a:ext cx="4235330" cy="3379240"/>
            <a:chOff x="5403713" y="2577779"/>
            <a:chExt cx="4235330" cy="33792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9BE79D-EDA6-E7CD-2FA5-36A77F04C186}"/>
                </a:ext>
              </a:extLst>
            </p:cNvPr>
            <p:cNvGrpSpPr/>
            <p:nvPr/>
          </p:nvGrpSpPr>
          <p:grpSpPr>
            <a:xfrm>
              <a:off x="5609779" y="2775314"/>
              <a:ext cx="4029264" cy="3181705"/>
              <a:chOff x="5609779" y="2775314"/>
              <a:chExt cx="4029264" cy="318170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62BA84-9244-10BB-791E-2B7689874467}"/>
                  </a:ext>
                </a:extLst>
              </p:cNvPr>
              <p:cNvSpPr txBox="1"/>
              <p:nvPr/>
            </p:nvSpPr>
            <p:spPr>
              <a:xfrm>
                <a:off x="5609779" y="2775314"/>
                <a:ext cx="4029264" cy="3181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Darkened Metals that mimic blackened steel are popular materials from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Chemetal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, available in a range of metal designs. </a:t>
                </a:r>
              </a:p>
              <a:p>
                <a:pPr>
                  <a:lnSpc>
                    <a:spcPct val="120000"/>
                  </a:lnSpc>
                </a:pPr>
                <a:endPara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#300 Series ALU Designs (#352, #353, #354) are hand darkened aluminum sheets made in-house and available in standard (.025”) and .090” thick sheets. </a:t>
                </a:r>
              </a:p>
              <a:p>
                <a:pPr>
                  <a:lnSpc>
                    <a:spcPct val="120000"/>
                  </a:lnSpc>
                </a:pPr>
                <a:endPara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#600 Series Architectural offer a range of printed dark aluminum designs with depth and subtle variation.</a:t>
                </a:r>
              </a:p>
              <a:p>
                <a:pPr>
                  <a:lnSpc>
                    <a:spcPct val="120000"/>
                  </a:lnSpc>
                </a:pPr>
                <a:endPara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#700 and #900 Series offer beautiful satin and brushed black metal designs in HPL and anodized aluminum.</a:t>
                </a:r>
              </a:p>
              <a:p>
                <a:pPr>
                  <a:lnSpc>
                    <a:spcPct val="120000"/>
                  </a:lnSpc>
                </a:pPr>
                <a:endParaRPr lang="en-US" sz="1200" dirty="0">
                  <a:solidFill>
                    <a:srgbClr val="5986B2"/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1200" dirty="0">
                  <a:solidFill>
                    <a:srgbClr val="5986B2"/>
                  </a:solidFill>
                  <a:latin typeface="Helvetica Light" panose="020B0403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rgbClr val="5986B2"/>
                    </a:solidFill>
                    <a:latin typeface="Helvetica" pitchFamily="2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See them all</a:t>
                </a:r>
                <a:endParaRPr lang="en-US" sz="1200" b="1" dirty="0">
                  <a:solidFill>
                    <a:srgbClr val="5986B2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CA1B47D-1080-4A4A-2353-F46F3E746DBE}"/>
                  </a:ext>
                </a:extLst>
              </p:cNvPr>
              <p:cNvGrpSpPr/>
              <p:nvPr/>
            </p:nvGrpSpPr>
            <p:grpSpPr>
              <a:xfrm>
                <a:off x="6819323" y="5728400"/>
                <a:ext cx="333712" cy="107658"/>
                <a:chOff x="6819323" y="5098267"/>
                <a:chExt cx="333712" cy="107658"/>
              </a:xfrm>
            </p:grpSpPr>
            <p:sp>
              <p:nvSpPr>
                <p:cNvPr id="30" name="Arrow: Chevron 24">
                  <a:hlinkClick r:id="rId7"/>
                  <a:extLst>
                    <a:ext uri="{FF2B5EF4-FFF2-40B4-BE49-F238E27FC236}">
                      <a16:creationId xmlns:a16="http://schemas.microsoft.com/office/drawing/2014/main" id="{DC47C42E-C62F-A90C-AB0E-2DA836CE8904}"/>
                    </a:ext>
                  </a:extLst>
                </p:cNvPr>
                <p:cNvSpPr/>
                <p:nvPr/>
              </p:nvSpPr>
              <p:spPr>
                <a:xfrm flipV="1">
                  <a:off x="6819323" y="5098267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Arrow: Chevron 25">
                  <a:hlinkClick r:id="rId7"/>
                  <a:extLst>
                    <a:ext uri="{FF2B5EF4-FFF2-40B4-BE49-F238E27FC236}">
                      <a16:creationId xmlns:a16="http://schemas.microsoft.com/office/drawing/2014/main" id="{28816F48-5C12-3D42-04CF-804E7D1A9496}"/>
                    </a:ext>
                  </a:extLst>
                </p:cNvPr>
                <p:cNvSpPr/>
                <p:nvPr/>
              </p:nvSpPr>
              <p:spPr>
                <a:xfrm flipV="1">
                  <a:off x="7045377" y="5098267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Arrow: Chevron 26">
                  <a:hlinkClick r:id="rId7"/>
                  <a:extLst>
                    <a:ext uri="{FF2B5EF4-FFF2-40B4-BE49-F238E27FC236}">
                      <a16:creationId xmlns:a16="http://schemas.microsoft.com/office/drawing/2014/main" id="{41EE6475-9857-C581-866D-0DCBC3B44BE7}"/>
                    </a:ext>
                  </a:extLst>
                </p:cNvPr>
                <p:cNvSpPr/>
                <p:nvPr/>
              </p:nvSpPr>
              <p:spPr>
                <a:xfrm flipV="1">
                  <a:off x="6932350" y="5098267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5C10969-B66D-CF26-0167-34462A561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19421" y="5636721"/>
                <a:ext cx="1230798" cy="278901"/>
              </a:xfrm>
              <a:prstGeom prst="rect">
                <a:avLst/>
              </a:prstGeom>
            </p:spPr>
          </p:pic>
        </p:grp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326C65F7-0E47-ED85-485E-6EDFB372DBB0}"/>
                </a:ext>
              </a:extLst>
            </p:cNvPr>
            <p:cNvSpPr/>
            <p:nvPr/>
          </p:nvSpPr>
          <p:spPr>
            <a:xfrm rot="5400000">
              <a:off x="5418536" y="2562956"/>
              <a:ext cx="176419" cy="206066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9237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painted, orange, painting&#10;&#10;Description automatically generated">
            <a:extLst>
              <a:ext uri="{FF2B5EF4-FFF2-40B4-BE49-F238E27FC236}">
                <a16:creationId xmlns:a16="http://schemas.microsoft.com/office/drawing/2014/main" id="{53148FF9-B191-1262-A58A-39939B6A66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84370" cy="68600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856F61-7D7C-56D3-CEA4-3380F05B5974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DEF1DB-C9A5-933B-CABC-479770AA2E58}"/>
              </a:ext>
            </a:extLst>
          </p:cNvPr>
          <p:cNvGrpSpPr/>
          <p:nvPr/>
        </p:nvGrpSpPr>
        <p:grpSpPr>
          <a:xfrm>
            <a:off x="7295581" y="943395"/>
            <a:ext cx="5376623" cy="984566"/>
            <a:chOff x="4204826" y="965948"/>
            <a:chExt cx="5376623" cy="9845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477E76-0F19-4946-F6CD-371B98DC6935}"/>
                </a:ext>
              </a:extLst>
            </p:cNvPr>
            <p:cNvSpPr txBox="1"/>
            <p:nvPr/>
          </p:nvSpPr>
          <p:spPr>
            <a:xfrm>
              <a:off x="4204826" y="1488849"/>
              <a:ext cx="537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Chemetal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 is dedicated to providing designers with product</a:t>
              </a:r>
              <a:b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</a:b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transparency and sustainable materials.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74AB91-B85B-04EE-7F17-7324776B6AAA}"/>
                </a:ext>
              </a:extLst>
            </p:cNvPr>
            <p:cNvSpPr txBox="1"/>
            <p:nvPr/>
          </p:nvSpPr>
          <p:spPr>
            <a:xfrm>
              <a:off x="4204826" y="965948"/>
              <a:ext cx="5059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</a:rPr>
                <a:t>Sustainability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184BA5D-0117-4996-4A2F-7FBE4C8D371D}"/>
              </a:ext>
            </a:extLst>
          </p:cNvPr>
          <p:cNvSpPr txBox="1"/>
          <p:nvPr/>
        </p:nvSpPr>
        <p:spPr>
          <a:xfrm>
            <a:off x="7302262" y="2653134"/>
            <a:ext cx="4065859" cy="1852174"/>
          </a:xfrm>
          <a:prstGeom prst="rect">
            <a:avLst/>
          </a:prstGeom>
          <a:noFill/>
        </p:spPr>
        <p:txBody>
          <a:bodyPr wrap="square" lIns="9144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500000000000000" pitchFamily="34" charset="0"/>
                <a:ea typeface="Times New Roman" panose="02020603050405020304" pitchFamily="18" charset="0"/>
              </a:rPr>
              <a:t>Most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500000000000000" pitchFamily="34" charset="0"/>
                <a:ea typeface="Times New Roman" panose="02020603050405020304" pitchFamily="18" charset="0"/>
              </a:rPr>
              <a:t>Chemetal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500000000000000" pitchFamily="34" charset="0"/>
                <a:ea typeface="Times New Roman" panose="02020603050405020304" pitchFamily="18" charset="0"/>
              </a:rPr>
              <a:t> designs are made from aluminum, one of the most easily recycled materials on the planet.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  <a:ea typeface="Times New Roman" panose="02020603050405020304" pitchFamily="18" charset="0"/>
              </a:rPr>
              <a:t>Chemetal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  <a:ea typeface="Times New Roman" panose="02020603050405020304" pitchFamily="18" charset="0"/>
              </a:rPr>
              <a:t> qualifies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500000000000000" pitchFamily="34" charset="0"/>
                <a:ea typeface="Times New Roman" panose="02020603050405020304" pitchFamily="18" charset="0"/>
              </a:rPr>
              <a:t> for LEED points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500000000000000" pitchFamily="34" charset="0"/>
                <a:ea typeface="Times New Roman" panose="02020603050405020304" pitchFamily="18" charset="0"/>
              </a:rPr>
              <a:t>Part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  <a:ea typeface="Times New Roman" panose="02020603050405020304" pitchFamily="18" charset="0"/>
              </a:rPr>
              <a:t> of Mindful Materials, product certification library.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  <a:ea typeface="Times New Roman" panose="02020603050405020304" pitchFamily="18" charset="0"/>
              </a:rPr>
              <a:t>HPDs (Health Product Declarations) exist for many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  <a:ea typeface="Times New Roman" panose="02020603050405020304" pitchFamily="18" charset="0"/>
              </a:rPr>
              <a:t>Chemetal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  <a:ea typeface="Times New Roman" panose="02020603050405020304" pitchFamily="18" charset="0"/>
              </a:rPr>
              <a:t> designs.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500000000000000" pitchFamily="34" charset="0"/>
                <a:ea typeface="Times New Roman" panose="02020603050405020304" pitchFamily="18" charset="0"/>
              </a:rPr>
              <a:t>Chemetal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500000000000000" pitchFamily="34" charset="0"/>
                <a:ea typeface="Times New Roman" panose="02020603050405020304" pitchFamily="18" charset="0"/>
              </a:rPr>
              <a:t> powers its facilities with nearly 1000 rooftop solar panels.</a:t>
            </a:r>
            <a:endParaRPr lang="en-US" sz="1200" dirty="0">
              <a:solidFill>
                <a:srgbClr val="5986B2"/>
              </a:solidFill>
              <a:latin typeface="Helvetica Light" panose="020B0500000000000000" pitchFamily="34" charset="0"/>
            </a:endParaRP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0EE4FF24-C0EA-88E9-7FDC-BC329B43B235}"/>
              </a:ext>
            </a:extLst>
          </p:cNvPr>
          <p:cNvSpPr/>
          <p:nvPr/>
        </p:nvSpPr>
        <p:spPr>
          <a:xfrm rot="5400000">
            <a:off x="7207371" y="2461892"/>
            <a:ext cx="176419" cy="206066"/>
          </a:xfrm>
          <a:prstGeom prst="corner">
            <a:avLst>
              <a:gd name="adj1" fmla="val 50000"/>
              <a:gd name="adj2" fmla="val 53676"/>
            </a:avLst>
          </a:prstGeom>
          <a:solidFill>
            <a:srgbClr val="5986B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A4BDCE-FDA6-FAA2-85C9-FB5B04FFF84F}"/>
              </a:ext>
            </a:extLst>
          </p:cNvPr>
          <p:cNvGrpSpPr/>
          <p:nvPr/>
        </p:nvGrpSpPr>
        <p:grpSpPr>
          <a:xfrm>
            <a:off x="9591190" y="5230481"/>
            <a:ext cx="1578862" cy="374010"/>
            <a:chOff x="9818169" y="4814629"/>
            <a:chExt cx="1578862" cy="374010"/>
          </a:xfrm>
        </p:grpSpPr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95171194-F3BB-8B5E-195B-21CF3D79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169" y="4814789"/>
              <a:ext cx="391596" cy="372772"/>
            </a:xfrm>
            <a:prstGeom prst="rect">
              <a:avLst/>
            </a:prstGeom>
          </p:spPr>
        </p:pic>
        <p:pic>
          <p:nvPicPr>
            <p:cNvPr id="35" name="Picture 3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626BC2BC-EA30-D4CF-0EF3-5BB4F8515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3019" y="4814629"/>
              <a:ext cx="374012" cy="374010"/>
            </a:xfrm>
            <a:prstGeom prst="rect">
              <a:avLst/>
            </a:prstGeom>
          </p:spPr>
        </p:pic>
        <p:pic>
          <p:nvPicPr>
            <p:cNvPr id="37" name="Picture 36" descr="A green and yellow sign&#10;&#10;Description automatically generated with low confidence">
              <a:extLst>
                <a:ext uri="{FF2B5EF4-FFF2-40B4-BE49-F238E27FC236}">
                  <a16:creationId xmlns:a16="http://schemas.microsoft.com/office/drawing/2014/main" id="{D47A26A9-10E2-31DA-C63E-914FFED06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8105" y="4814789"/>
              <a:ext cx="374010" cy="37277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566D67-8DDA-967A-994E-AE155FB7EFFD}"/>
              </a:ext>
            </a:extLst>
          </p:cNvPr>
          <p:cNvGrpSpPr/>
          <p:nvPr/>
        </p:nvGrpSpPr>
        <p:grpSpPr>
          <a:xfrm>
            <a:off x="7360431" y="5279539"/>
            <a:ext cx="1527903" cy="300916"/>
            <a:chOff x="7522560" y="4863687"/>
            <a:chExt cx="1527903" cy="3009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182A851-869B-0657-DDAC-C0C3271A4683}"/>
                </a:ext>
              </a:extLst>
            </p:cNvPr>
            <p:cNvGrpSpPr/>
            <p:nvPr/>
          </p:nvGrpSpPr>
          <p:grpSpPr>
            <a:xfrm>
              <a:off x="8716751" y="4969025"/>
              <a:ext cx="333712" cy="107658"/>
              <a:chOff x="6758992" y="4960902"/>
              <a:chExt cx="333712" cy="107658"/>
            </a:xfrm>
          </p:grpSpPr>
          <p:sp>
            <p:nvSpPr>
              <p:cNvPr id="38" name="Arrow: Chevron 46">
                <a:hlinkClick r:id="rId6"/>
                <a:extLst>
                  <a:ext uri="{FF2B5EF4-FFF2-40B4-BE49-F238E27FC236}">
                    <a16:creationId xmlns:a16="http://schemas.microsoft.com/office/drawing/2014/main" id="{6A573B20-8045-32D5-3C46-32B06C8BFA4A}"/>
                  </a:ext>
                </a:extLst>
              </p:cNvPr>
              <p:cNvSpPr/>
              <p:nvPr/>
            </p:nvSpPr>
            <p:spPr>
              <a:xfrm flipV="1">
                <a:off x="6758992" y="4960902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Arrow: Chevron 47">
                <a:hlinkClick r:id="rId6"/>
                <a:extLst>
                  <a:ext uri="{FF2B5EF4-FFF2-40B4-BE49-F238E27FC236}">
                    <a16:creationId xmlns:a16="http://schemas.microsoft.com/office/drawing/2014/main" id="{99A93C98-6A32-FCA0-2A67-E137DCE501F5}"/>
                  </a:ext>
                </a:extLst>
              </p:cNvPr>
              <p:cNvSpPr/>
              <p:nvPr/>
            </p:nvSpPr>
            <p:spPr>
              <a:xfrm flipV="1">
                <a:off x="6985046" y="4960902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Arrow: Chevron 50">
                <a:hlinkClick r:id="rId6"/>
                <a:extLst>
                  <a:ext uri="{FF2B5EF4-FFF2-40B4-BE49-F238E27FC236}">
                    <a16:creationId xmlns:a16="http://schemas.microsoft.com/office/drawing/2014/main" id="{791FEEBA-61A6-CE6A-575D-092069AEF1AF}"/>
                  </a:ext>
                </a:extLst>
              </p:cNvPr>
              <p:cNvSpPr/>
              <p:nvPr/>
            </p:nvSpPr>
            <p:spPr>
              <a:xfrm flipV="1">
                <a:off x="6872019" y="4960902"/>
                <a:ext cx="107658" cy="107658"/>
              </a:xfrm>
              <a:prstGeom prst="chevron">
                <a:avLst/>
              </a:prstGeom>
              <a:solidFill>
                <a:srgbClr val="5986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>
              <a:hlinkClick r:id="rId7"/>
              <a:extLst>
                <a:ext uri="{FF2B5EF4-FFF2-40B4-BE49-F238E27FC236}">
                  <a16:creationId xmlns:a16="http://schemas.microsoft.com/office/drawing/2014/main" id="{911B37CD-EB2F-0B4E-0F9B-38360A5E2949}"/>
                </a:ext>
              </a:extLst>
            </p:cNvPr>
            <p:cNvSpPr txBox="1"/>
            <p:nvPr/>
          </p:nvSpPr>
          <p:spPr>
            <a:xfrm>
              <a:off x="7522560" y="4863687"/>
              <a:ext cx="1021729" cy="300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5986B2"/>
                  </a:solidFill>
                  <a:latin typeface="Helvetica" pitchFamily="2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Learn More</a:t>
              </a:r>
              <a:endParaRPr lang="en-US" sz="1200" b="1" dirty="0">
                <a:solidFill>
                  <a:srgbClr val="5986B2"/>
                </a:solidFill>
                <a:latin typeface="Helvetica" pitchFamily="2" charset="0"/>
              </a:endParaRPr>
            </a:p>
          </p:txBody>
        </p:sp>
      </p:grpSp>
      <p:sp>
        <p:nvSpPr>
          <p:cNvPr id="17" name="L-Shape 16">
            <a:extLst>
              <a:ext uri="{FF2B5EF4-FFF2-40B4-BE49-F238E27FC236}">
                <a16:creationId xmlns:a16="http://schemas.microsoft.com/office/drawing/2014/main" id="{6812A247-5DDE-79E3-62B7-706172DCB2CE}"/>
              </a:ext>
            </a:extLst>
          </p:cNvPr>
          <p:cNvSpPr/>
          <p:nvPr/>
        </p:nvSpPr>
        <p:spPr>
          <a:xfrm>
            <a:off x="9637615" y="1021460"/>
            <a:ext cx="298745" cy="305534"/>
          </a:xfrm>
          <a:prstGeom prst="corner">
            <a:avLst/>
          </a:prstGeom>
          <a:solidFill>
            <a:srgbClr val="5986B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floor, wall, room&#10;&#10;Description automatically generated">
            <a:extLst>
              <a:ext uri="{FF2B5EF4-FFF2-40B4-BE49-F238E27FC236}">
                <a16:creationId xmlns:a16="http://schemas.microsoft.com/office/drawing/2014/main" id="{2DAFA67C-805C-E243-7C57-C47D897E8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541"/>
          <a:stretch/>
        </p:blipFill>
        <p:spPr>
          <a:xfrm>
            <a:off x="0" y="5390759"/>
            <a:ext cx="2073730" cy="1467241"/>
          </a:xfrm>
          <a:prstGeom prst="rect">
            <a:avLst/>
          </a:prstGeom>
        </p:spPr>
      </p:pic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D4F61307-AAF9-7113-5860-8670CDDB18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085" y="0"/>
            <a:ext cx="5125915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72A232-037D-8872-3A06-C28CDBF517D1}"/>
              </a:ext>
            </a:extLst>
          </p:cNvPr>
          <p:cNvSpPr txBox="1"/>
          <p:nvPr/>
        </p:nvSpPr>
        <p:spPr>
          <a:xfrm>
            <a:off x="2735624" y="2085046"/>
            <a:ext cx="3527153" cy="2738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Sublime European design aesthetic.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Standard sheets sizes.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Consistent veneer selection, sheet after sheet.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Popular walnut and oak veneer choices.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Flat and textured groove surfaces.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Made in Italy, Treefrog is stocked in USA.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Treefrog uses faster growing, more commonly occurring tree species, from documented and well managed forests, to create the look of more exotic woods.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12D271-C4BF-8A3E-B6C0-C5BA769515A1}"/>
              </a:ext>
            </a:extLst>
          </p:cNvPr>
          <p:cNvSpPr txBox="1"/>
          <p:nvPr/>
        </p:nvSpPr>
        <p:spPr>
          <a:xfrm>
            <a:off x="2712980" y="656925"/>
            <a:ext cx="3527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Treefrog is a prefinished wood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veneer laminate ideal for vertical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use in interior spaces.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175EDD-E325-DA9B-3683-C463D34E7EE4}"/>
              </a:ext>
            </a:extLst>
          </p:cNvPr>
          <p:cNvGrpSpPr/>
          <p:nvPr/>
        </p:nvGrpSpPr>
        <p:grpSpPr>
          <a:xfrm>
            <a:off x="2735624" y="5000746"/>
            <a:ext cx="1523340" cy="276999"/>
            <a:chOff x="5627611" y="5520302"/>
            <a:chExt cx="1523340" cy="276999"/>
          </a:xfrm>
        </p:grpSpPr>
        <p:sp>
          <p:nvSpPr>
            <p:cNvPr id="36" name="TextBox 35">
              <a:hlinkClick r:id="rId4"/>
              <a:extLst>
                <a:ext uri="{FF2B5EF4-FFF2-40B4-BE49-F238E27FC236}">
                  <a16:creationId xmlns:a16="http://schemas.microsoft.com/office/drawing/2014/main" id="{788948C1-3143-3A7C-2C4A-E9AAAC80627E}"/>
                </a:ext>
              </a:extLst>
            </p:cNvPr>
            <p:cNvSpPr txBox="1"/>
            <p:nvPr/>
          </p:nvSpPr>
          <p:spPr>
            <a:xfrm>
              <a:off x="5627611" y="5520302"/>
              <a:ext cx="1230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u="sng" dirty="0">
                  <a:solidFill>
                    <a:srgbClr val="56B38F"/>
                  </a:solidFill>
                  <a:latin typeface="Helvetica" pitchFamily="2" charset="0"/>
                </a:rPr>
                <a:t>Learn more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64C26CD-5A4F-42E2-E456-F63309E26A49}"/>
                </a:ext>
              </a:extLst>
            </p:cNvPr>
            <p:cNvGrpSpPr/>
            <p:nvPr/>
          </p:nvGrpSpPr>
          <p:grpSpPr>
            <a:xfrm>
              <a:off x="6817239" y="5604021"/>
              <a:ext cx="333712" cy="107658"/>
              <a:chOff x="8767788" y="5472454"/>
              <a:chExt cx="333712" cy="107658"/>
            </a:xfrm>
          </p:grpSpPr>
          <p:sp>
            <p:nvSpPr>
              <p:cNvPr id="38" name="Arrow: Chevron 22">
                <a:hlinkClick r:id="rId5"/>
                <a:extLst>
                  <a:ext uri="{FF2B5EF4-FFF2-40B4-BE49-F238E27FC236}">
                    <a16:creationId xmlns:a16="http://schemas.microsoft.com/office/drawing/2014/main" id="{F2CBDC36-FF00-CDED-0DD4-361059161692}"/>
                  </a:ext>
                </a:extLst>
              </p:cNvPr>
              <p:cNvSpPr/>
              <p:nvPr/>
            </p:nvSpPr>
            <p:spPr>
              <a:xfrm flipV="1">
                <a:off x="8767788" y="5472454"/>
                <a:ext cx="107658" cy="107658"/>
              </a:xfrm>
              <a:prstGeom prst="chevron">
                <a:avLst/>
              </a:prstGeom>
              <a:solidFill>
                <a:srgbClr val="56B3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Arrow: Chevron 23">
                <a:hlinkClick r:id="rId6"/>
                <a:extLst>
                  <a:ext uri="{FF2B5EF4-FFF2-40B4-BE49-F238E27FC236}">
                    <a16:creationId xmlns:a16="http://schemas.microsoft.com/office/drawing/2014/main" id="{91B4E415-DCCE-6480-30D6-0A30B84D60F5}"/>
                  </a:ext>
                </a:extLst>
              </p:cNvPr>
              <p:cNvSpPr/>
              <p:nvPr/>
            </p:nvSpPr>
            <p:spPr>
              <a:xfrm flipV="1">
                <a:off x="8993842" y="5472454"/>
                <a:ext cx="107658" cy="107658"/>
              </a:xfrm>
              <a:prstGeom prst="chevron">
                <a:avLst/>
              </a:prstGeom>
              <a:solidFill>
                <a:srgbClr val="56B3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Arrow: Chevron 24">
                <a:hlinkClick r:id="rId4"/>
                <a:extLst>
                  <a:ext uri="{FF2B5EF4-FFF2-40B4-BE49-F238E27FC236}">
                    <a16:creationId xmlns:a16="http://schemas.microsoft.com/office/drawing/2014/main" id="{0FFA6E40-8212-6346-691E-348B8DFADE4A}"/>
                  </a:ext>
                </a:extLst>
              </p:cNvPr>
              <p:cNvSpPr/>
              <p:nvPr/>
            </p:nvSpPr>
            <p:spPr>
              <a:xfrm flipV="1">
                <a:off x="8880815" y="5472454"/>
                <a:ext cx="107658" cy="107658"/>
              </a:xfrm>
              <a:prstGeom prst="chevron">
                <a:avLst/>
              </a:prstGeom>
              <a:solidFill>
                <a:srgbClr val="56B3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 descr="Icon&#10;&#10;Description automatically generated with low confidence">
            <a:extLst>
              <a:ext uri="{FF2B5EF4-FFF2-40B4-BE49-F238E27FC236}">
                <a16:creationId xmlns:a16="http://schemas.microsoft.com/office/drawing/2014/main" id="{5E030759-A96A-21CB-92A1-C56947B6B9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947" y="5829951"/>
            <a:ext cx="2628284" cy="6658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F7C0A-64ED-34D1-5FDD-B26FBA7E418F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56" name="Picture 5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7A928C6-8125-004F-7213-184E0D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5504"/>
            <a:ext cx="2059684" cy="1640534"/>
          </a:xfrm>
          <a:prstGeom prst="rect">
            <a:avLst/>
          </a:prstGeom>
        </p:spPr>
      </p:pic>
      <p:pic>
        <p:nvPicPr>
          <p:cNvPr id="20" name="Picture 19" descr="A picture containing floor, indoor, window, counter&#10;&#10;Description automatically generated">
            <a:extLst>
              <a:ext uri="{FF2B5EF4-FFF2-40B4-BE49-F238E27FC236}">
                <a16:creationId xmlns:a16="http://schemas.microsoft.com/office/drawing/2014/main" id="{6008E95E-6D69-042E-962C-B218B89AE0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063262" cy="1623540"/>
          </a:xfrm>
          <a:prstGeom prst="rect">
            <a:avLst/>
          </a:prstGeom>
        </p:spPr>
      </p:pic>
      <p:pic>
        <p:nvPicPr>
          <p:cNvPr id="4" name="Picture 3" descr="A picture containing text, indoor, ceiling, scene&#10;&#10;Description automatically generated">
            <a:extLst>
              <a:ext uri="{FF2B5EF4-FFF2-40B4-BE49-F238E27FC236}">
                <a16:creationId xmlns:a16="http://schemas.microsoft.com/office/drawing/2014/main" id="{511556E6-1C6E-02B1-C168-2BD7C83262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3512100"/>
            <a:ext cx="2065114" cy="1765646"/>
          </a:xfrm>
          <a:prstGeom prst="rect">
            <a:avLst/>
          </a:prstGeom>
        </p:spPr>
      </p:pic>
      <p:sp>
        <p:nvSpPr>
          <p:cNvPr id="10" name="L-Shape 9">
            <a:extLst>
              <a:ext uri="{FF2B5EF4-FFF2-40B4-BE49-F238E27FC236}">
                <a16:creationId xmlns:a16="http://schemas.microsoft.com/office/drawing/2014/main" id="{20975C4A-8016-E229-7449-0A252CEB6D5A}"/>
              </a:ext>
            </a:extLst>
          </p:cNvPr>
          <p:cNvSpPr/>
          <p:nvPr/>
        </p:nvSpPr>
        <p:spPr>
          <a:xfrm rot="10800000">
            <a:off x="5958075" y="453233"/>
            <a:ext cx="304701" cy="280508"/>
          </a:xfrm>
          <a:prstGeom prst="corner">
            <a:avLst/>
          </a:prstGeom>
          <a:solidFill>
            <a:srgbClr val="56B38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0919FA85-A7B3-0DB8-20BD-BFC693B7839B}"/>
              </a:ext>
            </a:extLst>
          </p:cNvPr>
          <p:cNvSpPr/>
          <p:nvPr/>
        </p:nvSpPr>
        <p:spPr>
          <a:xfrm rot="5400000">
            <a:off x="2559640" y="1949100"/>
            <a:ext cx="198455" cy="182698"/>
          </a:xfrm>
          <a:prstGeom prst="corner">
            <a:avLst/>
          </a:prstGeom>
          <a:solidFill>
            <a:srgbClr val="56B38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9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5B003A5C-0CCE-928C-CEA1-A1C3BF5A12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5"/>
          <a:stretch/>
        </p:blipFill>
        <p:spPr>
          <a:xfrm>
            <a:off x="-5369" y="0"/>
            <a:ext cx="582316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A9FC2A-7A03-62D7-89C6-3772B24F0BED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44E36A1-A0C6-43BD-D7C3-1D3795EEA317}"/>
              </a:ext>
            </a:extLst>
          </p:cNvPr>
          <p:cNvGrpSpPr/>
          <p:nvPr/>
        </p:nvGrpSpPr>
        <p:grpSpPr>
          <a:xfrm>
            <a:off x="6621970" y="1179356"/>
            <a:ext cx="5018795" cy="4539752"/>
            <a:chOff x="6621970" y="1197221"/>
            <a:chExt cx="5018795" cy="453975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26D8120-E4BD-A520-D59A-0E2C202A2BE8}"/>
                </a:ext>
              </a:extLst>
            </p:cNvPr>
            <p:cNvGrpSpPr/>
            <p:nvPr/>
          </p:nvGrpSpPr>
          <p:grpSpPr>
            <a:xfrm>
              <a:off x="6739129" y="1604092"/>
              <a:ext cx="4901636" cy="4132881"/>
              <a:chOff x="6948769" y="1410301"/>
              <a:chExt cx="4901636" cy="413288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1154B33-8428-EFC5-8532-8E42934DD99B}"/>
                  </a:ext>
                </a:extLst>
              </p:cNvPr>
              <p:cNvGrpSpPr/>
              <p:nvPr/>
            </p:nvGrpSpPr>
            <p:grpSpPr>
              <a:xfrm>
                <a:off x="6948769" y="2610630"/>
                <a:ext cx="4646332" cy="2932552"/>
                <a:chOff x="5455569" y="1828558"/>
                <a:chExt cx="4646332" cy="2567693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436C120D-D9DF-5949-3A51-FF5FD96572FC}"/>
                    </a:ext>
                  </a:extLst>
                </p:cNvPr>
                <p:cNvGrpSpPr/>
                <p:nvPr/>
              </p:nvGrpSpPr>
              <p:grpSpPr>
                <a:xfrm>
                  <a:off x="5455569" y="2004172"/>
                  <a:ext cx="4646332" cy="2392079"/>
                  <a:chOff x="7284795" y="2776786"/>
                  <a:chExt cx="4646332" cy="2392079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78B6DB0C-6119-0CB4-E9F2-9CAECE9F6B77}"/>
                      </a:ext>
                    </a:extLst>
                  </p:cNvPr>
                  <p:cNvSpPr txBox="1"/>
                  <p:nvPr/>
                </p:nvSpPr>
                <p:spPr>
                  <a:xfrm>
                    <a:off x="7561165" y="2776786"/>
                    <a:ext cx="4369962" cy="175102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itchFamily="2" charset="0"/>
                      </a:rPr>
                      <a:t>Let’s crank some metal. </a:t>
                    </a:r>
                    <a:r>
                      <a:rPr lang="en-US" sz="1200" dirty="0" err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</a:rPr>
                      <a:t>Chemetal</a:t>
                    </a:r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</a:rPr>
                      <a:t> is a second-generation family-owned company that’s been in business for 50+ years.</a:t>
                    </a:r>
                  </a:p>
                  <a:p>
                    <a:pPr>
                      <a:lnSpc>
                        <a:spcPct val="120000"/>
                      </a:lnSpc>
                    </a:pPr>
                    <a:endParaRPr lang="en-US" sz="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</a:endParaRP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</a:rPr>
                      <a:t>Many </a:t>
                    </a:r>
                    <a:r>
                      <a:rPr lang="en-US" sz="1200" dirty="0" err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</a:rPr>
                      <a:t>Chemetal</a:t>
                    </a:r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</a:rPr>
                      <a:t> designs are produced in-house at the company’s 70,000 sq. ft. facility in Western Massachusetts. Others are sourced from the best suppliers the world over. </a:t>
                    </a:r>
                  </a:p>
                  <a:p>
                    <a:pPr>
                      <a:lnSpc>
                        <a:spcPct val="120000"/>
                      </a:lnSpc>
                    </a:pPr>
                    <a:endParaRPr lang="en-US" sz="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</a:endParaRP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</a:rPr>
                      <a:t>It’s all sold through an international, though mostly domestic, distributor network and backed up by a sales and customer service team that cares about getting it right.</a:t>
                    </a:r>
                  </a:p>
                </p:txBody>
              </p:sp>
              <p:sp>
                <p:nvSpPr>
                  <p:cNvPr id="19" name="L-Shape 18">
                    <a:extLst>
                      <a:ext uri="{FF2B5EF4-FFF2-40B4-BE49-F238E27FC236}">
                        <a16:creationId xmlns:a16="http://schemas.microsoft.com/office/drawing/2014/main" id="{9C44CE45-9997-EAE3-5BF8-75F0F2035D80}"/>
                      </a:ext>
                    </a:extLst>
                  </p:cNvPr>
                  <p:cNvSpPr/>
                  <p:nvPr/>
                </p:nvSpPr>
                <p:spPr>
                  <a:xfrm>
                    <a:off x="7284795" y="4988437"/>
                    <a:ext cx="176419" cy="180428"/>
                  </a:xfrm>
                  <a:prstGeom prst="corner">
                    <a:avLst/>
                  </a:prstGeom>
                  <a:solidFill>
                    <a:srgbClr val="5986B2">
                      <a:alpha val="2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L-Shape 16">
                  <a:extLst>
                    <a:ext uri="{FF2B5EF4-FFF2-40B4-BE49-F238E27FC236}">
                      <a16:creationId xmlns:a16="http://schemas.microsoft.com/office/drawing/2014/main" id="{BA7A8F26-E55C-4D1E-8FF3-C88097434DA7}"/>
                    </a:ext>
                  </a:extLst>
                </p:cNvPr>
                <p:cNvSpPr/>
                <p:nvPr/>
              </p:nvSpPr>
              <p:spPr>
                <a:xfrm rot="10800000">
                  <a:off x="9925482" y="1828558"/>
                  <a:ext cx="176419" cy="180428"/>
                </a:xfrm>
                <a:prstGeom prst="corner">
                  <a:avLst/>
                </a:prstGeom>
                <a:solidFill>
                  <a:srgbClr val="5986B2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050B0F-EC41-9098-FC8A-E713D9E67DA2}"/>
                  </a:ext>
                </a:extLst>
              </p:cNvPr>
              <p:cNvSpPr txBox="1"/>
              <p:nvPr/>
            </p:nvSpPr>
            <p:spPr>
              <a:xfrm>
                <a:off x="7214944" y="1410301"/>
                <a:ext cx="46354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Chemetal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 is a massive collection</a:t>
                </a:r>
              </a:p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of metal designs &amp; laminates</a:t>
                </a:r>
              </a:p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</a:rPr>
                  <a:t>for interior spaces.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7B8173F-7D30-C63F-4A3D-C6CC8BA88113}"/>
                </a:ext>
              </a:extLst>
            </p:cNvPr>
            <p:cNvGrpSpPr/>
            <p:nvPr/>
          </p:nvGrpSpPr>
          <p:grpSpPr>
            <a:xfrm>
              <a:off x="6915548" y="5253908"/>
              <a:ext cx="4381703" cy="278901"/>
              <a:chOff x="6915548" y="5152811"/>
              <a:chExt cx="4381703" cy="278901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EC42367-EE36-58FC-E8B9-1E20BFF063CC}"/>
                  </a:ext>
                </a:extLst>
              </p:cNvPr>
              <p:cNvGrpSpPr/>
              <p:nvPr/>
            </p:nvGrpSpPr>
            <p:grpSpPr>
              <a:xfrm>
                <a:off x="6915548" y="5152811"/>
                <a:ext cx="4381703" cy="278901"/>
                <a:chOff x="6915548" y="5037575"/>
                <a:chExt cx="4381703" cy="278901"/>
              </a:xfrm>
            </p:grpSpPr>
            <p:sp>
              <p:nvSpPr>
                <p:cNvPr id="14" name="TextBox 13">
                  <a:hlinkClick r:id="rId3"/>
                  <a:extLst>
                    <a:ext uri="{FF2B5EF4-FFF2-40B4-BE49-F238E27FC236}">
                      <a16:creationId xmlns:a16="http://schemas.microsoft.com/office/drawing/2014/main" id="{EF989E8C-F065-C449-978D-58A0C479FA05}"/>
                    </a:ext>
                  </a:extLst>
                </p:cNvPr>
                <p:cNvSpPr txBox="1"/>
                <p:nvPr/>
              </p:nvSpPr>
              <p:spPr>
                <a:xfrm>
                  <a:off x="6915548" y="5037575"/>
                  <a:ext cx="123079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u="sng" dirty="0">
                      <a:solidFill>
                        <a:srgbClr val="5986B2"/>
                      </a:solidFill>
                      <a:latin typeface="Helvetica" pitchFamily="2" charset="0"/>
                    </a:rPr>
                    <a:t>Learn more</a:t>
                  </a:r>
                </a:p>
              </p:txBody>
            </p: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AE81D09E-8E4E-0C8E-3E19-B1D7737345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66453" y="5037575"/>
                  <a:ext cx="1230798" cy="278901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ADA1731-CB41-C193-FE48-5658F98EE958}"/>
                  </a:ext>
                </a:extLst>
              </p:cNvPr>
              <p:cNvGrpSpPr/>
              <p:nvPr/>
            </p:nvGrpSpPr>
            <p:grpSpPr>
              <a:xfrm>
                <a:off x="8105176" y="5236530"/>
                <a:ext cx="333712" cy="107658"/>
                <a:chOff x="8105176" y="5236530"/>
                <a:chExt cx="333712" cy="107658"/>
              </a:xfrm>
            </p:grpSpPr>
            <p:sp>
              <p:nvSpPr>
                <p:cNvPr id="28" name="Arrow: Chevron 22">
                  <a:hlinkClick r:id="rId3"/>
                  <a:extLst>
                    <a:ext uri="{FF2B5EF4-FFF2-40B4-BE49-F238E27FC236}">
                      <a16:creationId xmlns:a16="http://schemas.microsoft.com/office/drawing/2014/main" id="{916788E0-EA14-E4D9-E29B-0F0856E0A2CD}"/>
                    </a:ext>
                  </a:extLst>
                </p:cNvPr>
                <p:cNvSpPr/>
                <p:nvPr/>
              </p:nvSpPr>
              <p:spPr>
                <a:xfrm flipV="1">
                  <a:off x="8105176" y="5236530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Arrow: Chevron 23">
                  <a:hlinkClick r:id="rId3"/>
                  <a:extLst>
                    <a:ext uri="{FF2B5EF4-FFF2-40B4-BE49-F238E27FC236}">
                      <a16:creationId xmlns:a16="http://schemas.microsoft.com/office/drawing/2014/main" id="{6BD686CD-A310-7797-5C19-E7A151E0D66D}"/>
                    </a:ext>
                  </a:extLst>
                </p:cNvPr>
                <p:cNvSpPr/>
                <p:nvPr/>
              </p:nvSpPr>
              <p:spPr>
                <a:xfrm flipV="1">
                  <a:off x="8331230" y="5236530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Arrow: Chevron 24">
                  <a:hlinkClick r:id="rId3"/>
                  <a:extLst>
                    <a:ext uri="{FF2B5EF4-FFF2-40B4-BE49-F238E27FC236}">
                      <a16:creationId xmlns:a16="http://schemas.microsoft.com/office/drawing/2014/main" id="{D9295ED3-D6F5-5528-3C65-08443102B7B2}"/>
                    </a:ext>
                  </a:extLst>
                </p:cNvPr>
                <p:cNvSpPr/>
                <p:nvPr/>
              </p:nvSpPr>
              <p:spPr>
                <a:xfrm flipV="1">
                  <a:off x="8218203" y="5236530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3" name="L-Shape 32">
              <a:extLst>
                <a:ext uri="{FF2B5EF4-FFF2-40B4-BE49-F238E27FC236}">
                  <a16:creationId xmlns:a16="http://schemas.microsoft.com/office/drawing/2014/main" id="{90A26E43-4C98-FB09-76C9-519F97B0C10B}"/>
                </a:ext>
              </a:extLst>
            </p:cNvPr>
            <p:cNvSpPr/>
            <p:nvPr/>
          </p:nvSpPr>
          <p:spPr>
            <a:xfrm rot="5400000">
              <a:off x="6626533" y="1192658"/>
              <a:ext cx="401610" cy="410736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839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ndoor, living, floor, window&#10;&#10;Description automatically generated">
            <a:extLst>
              <a:ext uri="{FF2B5EF4-FFF2-40B4-BE49-F238E27FC236}">
                <a16:creationId xmlns:a16="http://schemas.microsoft.com/office/drawing/2014/main" id="{425E1A8C-09CA-BEF8-0BA7-2B9332C4A9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59" y="320734"/>
            <a:ext cx="6666562" cy="29875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FBA2F99-EDD2-0CF4-B2F6-0B9607F31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6334" y="3694686"/>
            <a:ext cx="2853487" cy="19664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FD802E6-5CD9-F0F2-0701-684861FAE0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92" y="6099755"/>
            <a:ext cx="932688" cy="7772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4148C3-A7F4-44D6-7315-21199FD2F8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972" y="6099755"/>
            <a:ext cx="932688" cy="7772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6F87E5-22AB-675D-7D28-F916B5705F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006" y="6099755"/>
            <a:ext cx="932688" cy="7772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17D741D-F474-6DA2-7043-7C9BE65E08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520" y="6099755"/>
            <a:ext cx="932688" cy="77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F5C225-52FF-0064-C64F-D9CF0BB2DEA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547" y="6099755"/>
            <a:ext cx="932688" cy="777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F98A43-9E7A-00B8-52BA-7505E816423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251" y="6099755"/>
            <a:ext cx="932688" cy="7772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BF75E9-DB5B-715A-DDF9-7842A136112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360" y="6099755"/>
            <a:ext cx="932688" cy="777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5EF7A1-5CBB-405D-E451-B31AC94221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285" y="6099755"/>
            <a:ext cx="932688" cy="777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E4434B-7D73-A8E2-0F6F-1FF5C19A104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388" y="6099755"/>
            <a:ext cx="932688" cy="7772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469C0E-982A-2F9A-EF12-2DF47878AD7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59" y="6099755"/>
            <a:ext cx="932688" cy="7772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12FA21-B8F7-C913-E043-6EA38C43CA0D}"/>
              </a:ext>
            </a:extLst>
          </p:cNvPr>
          <p:cNvSpPr txBox="1"/>
          <p:nvPr/>
        </p:nvSpPr>
        <p:spPr>
          <a:xfrm>
            <a:off x="723690" y="6091797"/>
            <a:ext cx="624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#60204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96145D-36FB-A118-573B-DAF6AFDB9AFB}"/>
              </a:ext>
            </a:extLst>
          </p:cNvPr>
          <p:cNvSpPr txBox="1"/>
          <p:nvPr/>
        </p:nvSpPr>
        <p:spPr>
          <a:xfrm>
            <a:off x="1910898" y="6101677"/>
            <a:ext cx="629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#60213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21C69-AD36-182F-DA8D-AAF7F06AE8C7}"/>
              </a:ext>
            </a:extLst>
          </p:cNvPr>
          <p:cNvSpPr txBox="1"/>
          <p:nvPr/>
        </p:nvSpPr>
        <p:spPr>
          <a:xfrm>
            <a:off x="3074683" y="6101677"/>
            <a:ext cx="629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#64717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1EF423-D2D4-C693-4CBD-2F4CFFBE49D6}"/>
              </a:ext>
            </a:extLst>
          </p:cNvPr>
          <p:cNvSpPr txBox="1"/>
          <p:nvPr/>
        </p:nvSpPr>
        <p:spPr>
          <a:xfrm>
            <a:off x="4277675" y="6091797"/>
            <a:ext cx="624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#60404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1BBD5F-0508-3D98-D907-8EAE18C145DE}"/>
              </a:ext>
            </a:extLst>
          </p:cNvPr>
          <p:cNvSpPr txBox="1"/>
          <p:nvPr/>
        </p:nvSpPr>
        <p:spPr>
          <a:xfrm>
            <a:off x="5384662" y="6084223"/>
            <a:ext cx="657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#60405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EB1CBF-CA91-0514-593F-9F01398911EC}"/>
              </a:ext>
            </a:extLst>
          </p:cNvPr>
          <p:cNvSpPr txBox="1"/>
          <p:nvPr/>
        </p:nvSpPr>
        <p:spPr>
          <a:xfrm>
            <a:off x="6475600" y="6084223"/>
            <a:ext cx="681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#60420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3F28DE-D8B7-F9C6-37A0-8B62AE98E4F5}"/>
              </a:ext>
            </a:extLst>
          </p:cNvPr>
          <p:cNvSpPr txBox="1"/>
          <p:nvPr/>
        </p:nvSpPr>
        <p:spPr>
          <a:xfrm>
            <a:off x="7664219" y="6101677"/>
            <a:ext cx="653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#60804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03C036-1B2A-277D-3978-A001E96298DC}"/>
              </a:ext>
            </a:extLst>
          </p:cNvPr>
          <p:cNvSpPr txBox="1"/>
          <p:nvPr/>
        </p:nvSpPr>
        <p:spPr>
          <a:xfrm>
            <a:off x="8787083" y="6108355"/>
            <a:ext cx="653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#62016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BFEC72-7FF2-169A-96AE-CCEA544CF758}"/>
              </a:ext>
            </a:extLst>
          </p:cNvPr>
          <p:cNvSpPr txBox="1"/>
          <p:nvPr/>
        </p:nvSpPr>
        <p:spPr>
          <a:xfrm>
            <a:off x="9931708" y="6108355"/>
            <a:ext cx="653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#62217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A0CBE9-40B4-6675-CF65-136DF3957FE6}"/>
              </a:ext>
            </a:extLst>
          </p:cNvPr>
          <p:cNvSpPr txBox="1"/>
          <p:nvPr/>
        </p:nvSpPr>
        <p:spPr>
          <a:xfrm>
            <a:off x="11069790" y="6108355"/>
            <a:ext cx="653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#62316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7B645-9D46-9CBA-2634-987F018B7589}"/>
              </a:ext>
            </a:extLst>
          </p:cNvPr>
          <p:cNvSpPr txBox="1"/>
          <p:nvPr/>
        </p:nvSpPr>
        <p:spPr>
          <a:xfrm>
            <a:off x="7627741" y="1574503"/>
            <a:ext cx="3839111" cy="2960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  <a:ea typeface="Times New Roman" panose="02020603050405020304" pitchFamily="18" charset="0"/>
              </a:rPr>
              <a:t>Treefrog’s unique 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403020202020204" pitchFamily="34" charset="0"/>
                <a:ea typeface="Times New Roman" panose="02020603050405020304" pitchFamily="18" charset="0"/>
              </a:rPr>
              <a:t>anufacturing process ensures consistency, sheet after sheet, in design spaces of any size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  <a:ea typeface="Times New Roman" panose="02020603050405020304" pitchFamily="18" charset="0"/>
              </a:rPr>
              <a:t>, making it ideal for larger projects, and multi-location installs where consistency is important.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 Light" panose="020B0403020202020204" pitchFamily="34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403020202020204" pitchFamily="34" charset="0"/>
                <a:ea typeface="Times New Roman" panose="02020603050405020304" pitchFamily="18" charset="0"/>
              </a:rPr>
              <a:t>Beginning in 2023, Treefrog will begin a switch from laminate to wood-based backers. The new backer is more flexible, better for the environment and better matches veneer color by eliminating dark edges.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25+ prefinished real wood veneer laminates.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8’, 4’ x 10’ sheet sizes.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Available edge-banding options.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B25325-4BE8-1533-59C1-C13D785A6D44}"/>
              </a:ext>
            </a:extLst>
          </p:cNvPr>
          <p:cNvSpPr/>
          <p:nvPr/>
        </p:nvSpPr>
        <p:spPr>
          <a:xfrm>
            <a:off x="11316726" y="453423"/>
            <a:ext cx="875441" cy="642072"/>
          </a:xfrm>
          <a:prstGeom prst="rect">
            <a:avLst/>
          </a:prstGeom>
          <a:solidFill>
            <a:srgbClr val="56B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endParaRPr lang="en-US" dirty="0"/>
          </a:p>
        </p:txBody>
      </p:sp>
      <p:pic>
        <p:nvPicPr>
          <p:cNvPr id="67" name="Picture 66" descr="Logo, icon&#10;&#10;Description automatically generated">
            <a:extLst>
              <a:ext uri="{FF2B5EF4-FFF2-40B4-BE49-F238E27FC236}">
                <a16:creationId xmlns:a16="http://schemas.microsoft.com/office/drawing/2014/main" id="{146DDA2B-BC43-4F77-6E7B-D413077CC75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1844" y="542647"/>
            <a:ext cx="463623" cy="463623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73802F7A-A708-087F-1F16-AF641384DED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080" y="5389026"/>
            <a:ext cx="1421270" cy="3600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4DC34A-87F5-8BE5-3F11-6EAF36358C8C}"/>
              </a:ext>
            </a:extLst>
          </p:cNvPr>
          <p:cNvSpPr txBox="1">
            <a:spLocks/>
          </p:cNvSpPr>
          <p:nvPr/>
        </p:nvSpPr>
        <p:spPr>
          <a:xfrm>
            <a:off x="7630860" y="530193"/>
            <a:ext cx="3685866" cy="488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Reliable &amp; consistent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so you can be wild &amp; creative.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TextBox 9">
            <a:hlinkClick r:id="rId16"/>
            <a:extLst>
              <a:ext uri="{FF2B5EF4-FFF2-40B4-BE49-F238E27FC236}">
                <a16:creationId xmlns:a16="http://schemas.microsoft.com/office/drawing/2014/main" id="{AACF3C1F-0C6B-ED36-2FD7-ED3B2D694F24}"/>
              </a:ext>
            </a:extLst>
          </p:cNvPr>
          <p:cNvSpPr txBox="1"/>
          <p:nvPr/>
        </p:nvSpPr>
        <p:spPr>
          <a:xfrm>
            <a:off x="7497853" y="5429370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6B38F"/>
                </a:solidFill>
                <a:latin typeface="Helvetica" pitchFamily="2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6B38F"/>
              </a:solidFill>
              <a:latin typeface="Helvetica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6F7BE5-C847-4435-ACE3-6F0EA6610C2D}"/>
              </a:ext>
            </a:extLst>
          </p:cNvPr>
          <p:cNvGrpSpPr/>
          <p:nvPr/>
        </p:nvGrpSpPr>
        <p:grpSpPr>
          <a:xfrm>
            <a:off x="8687481" y="5513089"/>
            <a:ext cx="333712" cy="107658"/>
            <a:chOff x="8767788" y="5472454"/>
            <a:chExt cx="333712" cy="107658"/>
          </a:xfrm>
        </p:grpSpPr>
        <p:sp>
          <p:nvSpPr>
            <p:cNvPr id="12" name="Arrow: Chevron 22">
              <a:hlinkClick r:id="rId18"/>
              <a:extLst>
                <a:ext uri="{FF2B5EF4-FFF2-40B4-BE49-F238E27FC236}">
                  <a16:creationId xmlns:a16="http://schemas.microsoft.com/office/drawing/2014/main" id="{B2434677-9C5A-AD87-3591-66DFE169297E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6B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23">
              <a:hlinkClick r:id="rId19"/>
              <a:extLst>
                <a:ext uri="{FF2B5EF4-FFF2-40B4-BE49-F238E27FC236}">
                  <a16:creationId xmlns:a16="http://schemas.microsoft.com/office/drawing/2014/main" id="{AC493D85-DC6A-BC2E-0B67-F68B804B8350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6B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4" name="Arrow: Chevron 24">
              <a:hlinkClick r:id="rId16"/>
              <a:extLst>
                <a:ext uri="{FF2B5EF4-FFF2-40B4-BE49-F238E27FC236}">
                  <a16:creationId xmlns:a16="http://schemas.microsoft.com/office/drawing/2014/main" id="{174ECA5A-192F-A06C-466A-73E0F91459A0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6B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FBAD046-85ED-3CBE-2C53-E9BC46C5AEF8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</a:p>
        </p:txBody>
      </p:sp>
      <p:pic>
        <p:nvPicPr>
          <p:cNvPr id="9" name="Picture 8" descr="A picture containing indoor, floor, kitchen, table&#10;&#10;Description automatically generated">
            <a:extLst>
              <a:ext uri="{FF2B5EF4-FFF2-40B4-BE49-F238E27FC236}">
                <a16:creationId xmlns:a16="http://schemas.microsoft.com/office/drawing/2014/main" id="{E5A84F6D-6D35-A0EF-AA96-372CACB8078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59" y="3735048"/>
            <a:ext cx="3348981" cy="1926061"/>
          </a:xfrm>
          <a:prstGeom prst="rect">
            <a:avLst/>
          </a:prstGeom>
        </p:spPr>
      </p:pic>
      <p:pic>
        <p:nvPicPr>
          <p:cNvPr id="38" name="Picture 37" descr="A picture containing floor, indoor, ceiling, living&#10;&#10;Description automatically generated">
            <a:extLst>
              <a:ext uri="{FF2B5EF4-FFF2-40B4-BE49-F238E27FC236}">
                <a16:creationId xmlns:a16="http://schemas.microsoft.com/office/drawing/2014/main" id="{102145B2-CD74-9ADC-7884-0B85AC4942B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90" y="3694685"/>
            <a:ext cx="3348981" cy="196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16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604B59F-E72F-0E44-6161-85222DD7D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2590" y="1746985"/>
            <a:ext cx="2049410" cy="1640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EE0898-6E34-36FD-1271-A8D4AF200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2588" y="0"/>
            <a:ext cx="2049412" cy="16235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08E02-D72D-B31A-4578-2705DA9F5B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259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FFC23E-7954-82CF-13E5-F9D8385FFFF5}"/>
              </a:ext>
            </a:extLst>
          </p:cNvPr>
          <p:cNvSpPr txBox="1"/>
          <p:nvPr/>
        </p:nvSpPr>
        <p:spPr>
          <a:xfrm>
            <a:off x="0" y="6550223"/>
            <a:ext cx="37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058C7-F027-03A8-0640-2C787FFDAE86}"/>
              </a:ext>
            </a:extLst>
          </p:cNvPr>
          <p:cNvSpPr txBox="1"/>
          <p:nvPr/>
        </p:nvSpPr>
        <p:spPr>
          <a:xfrm>
            <a:off x="5641282" y="2350633"/>
            <a:ext cx="3971897" cy="2369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InteriorArts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is a curated collection of unique designer HPL laminates for use in interior spaces.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Sophisticated neutral color palette.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Impressive textures and European design aesthetic.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Trending looks include light wood, metal and refined industrial surfaces.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Stocked in USA.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500000000000000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500000000000000" pitchFamily="34" charset="0"/>
              </a:rPr>
              <a:t>4’ x 8’, 4’ x 10’ sizes.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8C0D8-752C-77D7-2D37-E4827F343166}"/>
              </a:ext>
            </a:extLst>
          </p:cNvPr>
          <p:cNvSpPr txBox="1"/>
          <p:nvPr/>
        </p:nvSpPr>
        <p:spPr>
          <a:xfrm>
            <a:off x="5563976" y="1285320"/>
            <a:ext cx="5918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Step into a great laminate.</a:t>
            </a:r>
          </a:p>
        </p:txBody>
      </p:sp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73CFC4F5-F003-AF45-8519-8BBA596BEB32}"/>
              </a:ext>
            </a:extLst>
          </p:cNvPr>
          <p:cNvSpPr txBox="1"/>
          <p:nvPr/>
        </p:nvSpPr>
        <p:spPr>
          <a:xfrm>
            <a:off x="5656353" y="4916427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94A9D1"/>
                </a:solidFill>
                <a:latin typeface="Helvetica" pitchFamily="2" charset="0"/>
              </a:rPr>
              <a:t>See them all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EF1E73-9AAC-FCAE-E8A4-8B8F351C5BF7}"/>
              </a:ext>
            </a:extLst>
          </p:cNvPr>
          <p:cNvGrpSpPr/>
          <p:nvPr/>
        </p:nvGrpSpPr>
        <p:grpSpPr>
          <a:xfrm>
            <a:off x="6886238" y="5005897"/>
            <a:ext cx="333712" cy="107658"/>
            <a:chOff x="8767788" y="5472454"/>
            <a:chExt cx="333712" cy="107658"/>
          </a:xfrm>
          <a:solidFill>
            <a:srgbClr val="94A9D1"/>
          </a:solidFill>
        </p:grpSpPr>
        <p:sp>
          <p:nvSpPr>
            <p:cNvPr id="12" name="Arrow: Chevron 22">
              <a:hlinkClick r:id="rId6"/>
              <a:extLst>
                <a:ext uri="{FF2B5EF4-FFF2-40B4-BE49-F238E27FC236}">
                  <a16:creationId xmlns:a16="http://schemas.microsoft.com/office/drawing/2014/main" id="{614BC83B-AD3A-027C-F4F4-781FAA829E00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Arrow: Chevron 23">
              <a:hlinkClick r:id="rId7"/>
              <a:extLst>
                <a:ext uri="{FF2B5EF4-FFF2-40B4-BE49-F238E27FC236}">
                  <a16:creationId xmlns:a16="http://schemas.microsoft.com/office/drawing/2014/main" id="{A9D7E45D-0C04-FC78-44F7-C1B8EB9608FF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24">
              <a:hlinkClick r:id="rId8"/>
              <a:extLst>
                <a:ext uri="{FF2B5EF4-FFF2-40B4-BE49-F238E27FC236}">
                  <a16:creationId xmlns:a16="http://schemas.microsoft.com/office/drawing/2014/main" id="{A7A5C197-280C-8043-AD3D-C9D70C3C6D1A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F53A6CA-F1C2-34F3-1F15-C2856331C60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945" y="5912339"/>
            <a:ext cx="2344570" cy="354545"/>
          </a:xfrm>
          <a:prstGeom prst="rect">
            <a:avLst/>
          </a:prstGeom>
        </p:spPr>
      </p:pic>
      <p:pic>
        <p:nvPicPr>
          <p:cNvPr id="30" name="Picture 29" descr="A picture containing indoor, bed&#10;&#10;Description automatically generated">
            <a:extLst>
              <a:ext uri="{FF2B5EF4-FFF2-40B4-BE49-F238E27FC236}">
                <a16:creationId xmlns:a16="http://schemas.microsoft.com/office/drawing/2014/main" id="{34FBFDE1-A9A4-C427-90A5-82B8C91AB16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2588" y="3535511"/>
            <a:ext cx="2049412" cy="1537059"/>
          </a:xfrm>
          <a:prstGeom prst="rect">
            <a:avLst/>
          </a:prstGeom>
        </p:spPr>
      </p:pic>
      <p:pic>
        <p:nvPicPr>
          <p:cNvPr id="34" name="Picture 33" descr="A picture containing floor, indoor, kitchenware, tableware&#10;&#10;Description automatically generated">
            <a:extLst>
              <a:ext uri="{FF2B5EF4-FFF2-40B4-BE49-F238E27FC236}">
                <a16:creationId xmlns:a16="http://schemas.microsoft.com/office/drawing/2014/main" id="{93897B75-9130-E994-F10D-BB36CA2578A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0"/>
          <a:stretch/>
        </p:blipFill>
        <p:spPr>
          <a:xfrm>
            <a:off x="10142586" y="5217465"/>
            <a:ext cx="2049413" cy="1640535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id="{602E7E88-F12E-E737-B687-65739CC270F0}"/>
              </a:ext>
            </a:extLst>
          </p:cNvPr>
          <p:cNvSpPr/>
          <p:nvPr/>
        </p:nvSpPr>
        <p:spPr>
          <a:xfrm rot="5400000">
            <a:off x="5320432" y="1092102"/>
            <a:ext cx="320537" cy="295087"/>
          </a:xfrm>
          <a:prstGeom prst="corner">
            <a:avLst/>
          </a:prstGeom>
          <a:solidFill>
            <a:srgbClr val="94A9D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4A9D1"/>
              </a:solidFill>
            </a:endParaRP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65AEF226-F75C-84C2-0B08-50996490456A}"/>
              </a:ext>
            </a:extLst>
          </p:cNvPr>
          <p:cNvSpPr/>
          <p:nvPr/>
        </p:nvSpPr>
        <p:spPr>
          <a:xfrm rot="10800000">
            <a:off x="9385400" y="2209544"/>
            <a:ext cx="198455" cy="182698"/>
          </a:xfrm>
          <a:prstGeom prst="corner">
            <a:avLst/>
          </a:prstGeom>
          <a:solidFill>
            <a:srgbClr val="94A9D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picture containing indoor, bed&#10;&#10;Description automatically generated">
            <a:extLst>
              <a:ext uri="{FF2B5EF4-FFF2-40B4-BE49-F238E27FC236}">
                <a16:creationId xmlns:a16="http://schemas.microsoft.com/office/drawing/2014/main" id="{29A45450-5279-D6CC-AB1D-04930E47F94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2586" y="3532415"/>
            <a:ext cx="2049414" cy="153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82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9FC2A-7A03-62D7-89C6-3772B24F0BED}"/>
              </a:ext>
            </a:extLst>
          </p:cNvPr>
          <p:cNvSpPr txBox="1"/>
          <p:nvPr/>
        </p:nvSpPr>
        <p:spPr>
          <a:xfrm>
            <a:off x="0" y="6550223"/>
            <a:ext cx="36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21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EC34650-4972-8FC4-8D2F-1A18D181A173}"/>
              </a:ext>
            </a:extLst>
          </p:cNvPr>
          <p:cNvGrpSpPr/>
          <p:nvPr/>
        </p:nvGrpSpPr>
        <p:grpSpPr>
          <a:xfrm>
            <a:off x="754253" y="1583207"/>
            <a:ext cx="4170393" cy="2150282"/>
            <a:chOff x="3291391" y="1001727"/>
            <a:chExt cx="4170393" cy="2150282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E5EFB511-E63A-B183-22A7-E17029120B4E}"/>
                </a:ext>
              </a:extLst>
            </p:cNvPr>
            <p:cNvGrpSpPr/>
            <p:nvPr/>
          </p:nvGrpSpPr>
          <p:grpSpPr>
            <a:xfrm>
              <a:off x="3291391" y="1001727"/>
              <a:ext cx="4170393" cy="989356"/>
              <a:chOff x="3291391" y="1001727"/>
              <a:chExt cx="4170393" cy="98935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F0E5E2-60E6-514E-919A-B3D67790CFB5}"/>
                  </a:ext>
                </a:extLst>
              </p:cNvPr>
              <p:cNvSpPr txBox="1"/>
              <p:nvPr/>
            </p:nvSpPr>
            <p:spPr>
              <a:xfrm>
                <a:off x="3291391" y="1390919"/>
                <a:ext cx="4170393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Helvetica" pitchFamily="2" charset="0"/>
                  </a:rPr>
                  <a:t>Click on the buttons below for resources for all three brands.</a:t>
                </a:r>
                <a:br>
                  <a:rPr lang="en-US" sz="1100" dirty="0">
                    <a:latin typeface="Helvetica" pitchFamily="2" charset="0"/>
                  </a:rPr>
                </a:br>
                <a:endParaRPr lang="en-US" sz="400" dirty="0">
                  <a:latin typeface="Helvetica" pitchFamily="2" charset="0"/>
                </a:endParaRPr>
              </a:p>
              <a:p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Technical information, certifications, literature and downloadable resources for distributors, reps and designers for </a:t>
                </a:r>
                <a:r>
                  <a:rPr lang="en-US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Chemetal</a:t>
                </a:r>
                <a:r>
                  <a: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, Treefrog and </a:t>
                </a:r>
                <a:r>
                  <a:rPr lang="en-US" sz="9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rPr>
                  <a:t>InteriorArts</a:t>
                </a:r>
                <a:endPara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endParaRP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1006539C-0E78-99E8-4764-1BA7478943F1}"/>
                  </a:ext>
                </a:extLst>
              </p:cNvPr>
              <p:cNvGrpSpPr/>
              <p:nvPr/>
            </p:nvGrpSpPr>
            <p:grpSpPr>
              <a:xfrm>
                <a:off x="3291391" y="1001727"/>
                <a:ext cx="3824121" cy="369332"/>
                <a:chOff x="3291391" y="1001727"/>
                <a:chExt cx="3824121" cy="369332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2864E3D-958D-CBC2-9570-D8845DBB6F7B}"/>
                    </a:ext>
                  </a:extLst>
                </p:cNvPr>
                <p:cNvSpPr txBox="1"/>
                <p:nvPr/>
              </p:nvSpPr>
              <p:spPr>
                <a:xfrm>
                  <a:off x="3291391" y="1001727"/>
                  <a:ext cx="38241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</a:rPr>
                    <a:t>Tech Data</a:t>
                  </a:r>
                </a:p>
              </p:txBody>
            </p:sp>
            <p:sp>
              <p:nvSpPr>
                <p:cNvPr id="8" name="L-Shape 7">
                  <a:extLst>
                    <a:ext uri="{FF2B5EF4-FFF2-40B4-BE49-F238E27FC236}">
                      <a16:creationId xmlns:a16="http://schemas.microsoft.com/office/drawing/2014/main" id="{8DDA9E71-2225-F32F-DFDD-7A04E05A3AEF}"/>
                    </a:ext>
                  </a:extLst>
                </p:cNvPr>
                <p:cNvSpPr/>
                <p:nvPr/>
              </p:nvSpPr>
              <p:spPr>
                <a:xfrm>
                  <a:off x="4648060" y="1056142"/>
                  <a:ext cx="238801" cy="244228"/>
                </a:xfrm>
                <a:prstGeom prst="corner">
                  <a:avLst/>
                </a:prstGeom>
                <a:solidFill>
                  <a:srgbClr val="5986B2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11B1D3C-9EE4-9E74-8538-08D5DFF4D90C}"/>
                </a:ext>
              </a:extLst>
            </p:cNvPr>
            <p:cNvGrpSpPr/>
            <p:nvPr/>
          </p:nvGrpSpPr>
          <p:grpSpPr>
            <a:xfrm>
              <a:off x="3403637" y="2406582"/>
              <a:ext cx="3711875" cy="745427"/>
              <a:chOff x="831623" y="2057061"/>
              <a:chExt cx="3711875" cy="745427"/>
            </a:xfrm>
          </p:grpSpPr>
          <p:pic>
            <p:nvPicPr>
              <p:cNvPr id="34" name="Picture 33" descr="Icon&#10;&#10;Description automatically generated">
                <a:hlinkClick r:id="rId2"/>
                <a:extLst>
                  <a:ext uri="{FF2B5EF4-FFF2-40B4-BE49-F238E27FC236}">
                    <a16:creationId xmlns:a16="http://schemas.microsoft.com/office/drawing/2014/main" id="{BCDA2080-E9EB-2BC0-37C4-15165E4A1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1623" y="2057061"/>
                <a:ext cx="745427" cy="745427"/>
              </a:xfrm>
              <a:prstGeom prst="ellipse">
                <a:avLst/>
              </a:prstGeom>
            </p:spPr>
          </p:pic>
          <p:pic>
            <p:nvPicPr>
              <p:cNvPr id="27" name="Picture 26" descr="Icon&#10;&#10;Description automatically generated with low confidence">
                <a:hlinkClick r:id="rId4"/>
                <a:extLst>
                  <a:ext uri="{FF2B5EF4-FFF2-40B4-BE49-F238E27FC236}">
                    <a16:creationId xmlns:a16="http://schemas.microsoft.com/office/drawing/2014/main" id="{D8913E4F-B5D8-07C0-4411-18D2C0250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4847" y="2057061"/>
                <a:ext cx="745427" cy="745427"/>
              </a:xfrm>
              <a:prstGeom prst="ellipse">
                <a:avLst/>
              </a:prstGeom>
            </p:spPr>
          </p:pic>
          <p:pic>
            <p:nvPicPr>
              <p:cNvPr id="38" name="Picture 37" descr="Logo&#10;&#10;Description automatically generated">
                <a:hlinkClick r:id="rId6"/>
                <a:extLst>
                  <a:ext uri="{FF2B5EF4-FFF2-40B4-BE49-F238E27FC236}">
                    <a16:creationId xmlns:a16="http://schemas.microsoft.com/office/drawing/2014/main" id="{0C49C6C0-4A99-C5E7-1518-B21A69E2A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8071" y="2057061"/>
                <a:ext cx="745427" cy="745427"/>
              </a:xfrm>
              <a:prstGeom prst="ellipse">
                <a:avLst/>
              </a:prstGeom>
            </p:spPr>
          </p:pic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1C1802A-AC0A-9E96-6A05-95D71DFBB6BC}"/>
              </a:ext>
            </a:extLst>
          </p:cNvPr>
          <p:cNvGrpSpPr/>
          <p:nvPr/>
        </p:nvGrpSpPr>
        <p:grpSpPr>
          <a:xfrm>
            <a:off x="847044" y="4575805"/>
            <a:ext cx="3843576" cy="1311336"/>
            <a:chOff x="847044" y="4575805"/>
            <a:chExt cx="3843576" cy="131133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CA48B4-55CB-266F-2B9E-DD059EA415EA}"/>
                </a:ext>
              </a:extLst>
            </p:cNvPr>
            <p:cNvSpPr txBox="1"/>
            <p:nvPr/>
          </p:nvSpPr>
          <p:spPr>
            <a:xfrm>
              <a:off x="866499" y="4948422"/>
              <a:ext cx="382412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Helvetica" pitchFamily="2" charset="0"/>
                </a:rPr>
                <a:t>Let’s stay in touch (in a professional way.)</a:t>
              </a:r>
            </a:p>
            <a:p>
              <a:endParaRPr lang="en-US" sz="400" dirty="0">
                <a:latin typeface="Helvetica" pitchFamily="2" charset="0"/>
              </a:endParaRPr>
            </a:p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Sign up for our weekly email alerts. It’s an easy way to stay up to date with what’s going on at </a:t>
              </a:r>
              <a:r>
                <a:rPr 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Chemetal</a:t>
              </a: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, Treefrog and </a:t>
              </a:r>
              <a:r>
                <a:rPr 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InteriorArts</a:t>
              </a: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. </a:t>
              </a:r>
            </a:p>
            <a:p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r>
                <a:rPr lang="en-US" sz="900" b="1" dirty="0">
                  <a:solidFill>
                    <a:srgbClr val="94A9D1"/>
                  </a:solidFill>
                  <a:latin typeface="Helvetica" pitchFamily="2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here and enter your email to sign up.</a:t>
              </a:r>
              <a:endParaRPr lang="en-US" sz="900" b="1" dirty="0">
                <a:solidFill>
                  <a:srgbClr val="94A9D1"/>
                </a:solidFill>
                <a:latin typeface="Helvetica" pitchFamily="2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BD7C982-5A15-E74C-6198-A1B59FEFEE7A}"/>
                </a:ext>
              </a:extLst>
            </p:cNvPr>
            <p:cNvGrpSpPr/>
            <p:nvPr/>
          </p:nvGrpSpPr>
          <p:grpSpPr>
            <a:xfrm>
              <a:off x="3606226" y="5705509"/>
              <a:ext cx="333712" cy="107658"/>
              <a:chOff x="3374224" y="5275718"/>
              <a:chExt cx="333712" cy="107658"/>
            </a:xfrm>
          </p:grpSpPr>
          <p:sp>
            <p:nvSpPr>
              <p:cNvPr id="28" name="Arrow: Chevron 22">
                <a:hlinkClick r:id="rId8"/>
                <a:extLst>
                  <a:ext uri="{FF2B5EF4-FFF2-40B4-BE49-F238E27FC236}">
                    <a16:creationId xmlns:a16="http://schemas.microsoft.com/office/drawing/2014/main" id="{916788E0-EA14-E4D9-E29B-0F0856E0A2CD}"/>
                  </a:ext>
                </a:extLst>
              </p:cNvPr>
              <p:cNvSpPr/>
              <p:nvPr/>
            </p:nvSpPr>
            <p:spPr>
              <a:xfrm flipV="1">
                <a:off x="3374224" y="5275718"/>
                <a:ext cx="107658" cy="107658"/>
              </a:xfrm>
              <a:prstGeom prst="chevron">
                <a:avLst/>
              </a:prstGeom>
              <a:solidFill>
                <a:srgbClr val="94A9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rrow: Chevron 23">
                <a:hlinkClick r:id="rId8"/>
                <a:extLst>
                  <a:ext uri="{FF2B5EF4-FFF2-40B4-BE49-F238E27FC236}">
                    <a16:creationId xmlns:a16="http://schemas.microsoft.com/office/drawing/2014/main" id="{6BD686CD-A310-7797-5C19-E7A151E0D66D}"/>
                  </a:ext>
                </a:extLst>
              </p:cNvPr>
              <p:cNvSpPr/>
              <p:nvPr/>
            </p:nvSpPr>
            <p:spPr>
              <a:xfrm flipV="1">
                <a:off x="3600278" y="5275718"/>
                <a:ext cx="107658" cy="107658"/>
              </a:xfrm>
              <a:prstGeom prst="chevron">
                <a:avLst/>
              </a:prstGeom>
              <a:solidFill>
                <a:srgbClr val="94A9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Arrow: Chevron 24">
                <a:hlinkClick r:id="rId8"/>
                <a:extLst>
                  <a:ext uri="{FF2B5EF4-FFF2-40B4-BE49-F238E27FC236}">
                    <a16:creationId xmlns:a16="http://schemas.microsoft.com/office/drawing/2014/main" id="{D9295ED3-D6F5-5528-3C65-08443102B7B2}"/>
                  </a:ext>
                </a:extLst>
              </p:cNvPr>
              <p:cNvSpPr/>
              <p:nvPr/>
            </p:nvSpPr>
            <p:spPr>
              <a:xfrm flipV="1">
                <a:off x="3487251" y="5275718"/>
                <a:ext cx="107658" cy="107658"/>
              </a:xfrm>
              <a:prstGeom prst="chevron">
                <a:avLst/>
              </a:prstGeom>
              <a:solidFill>
                <a:srgbClr val="94A9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AC66F40-50B7-1706-B3D3-006B2360A046}"/>
                </a:ext>
              </a:extLst>
            </p:cNvPr>
            <p:cNvGrpSpPr/>
            <p:nvPr/>
          </p:nvGrpSpPr>
          <p:grpSpPr>
            <a:xfrm>
              <a:off x="847044" y="4575805"/>
              <a:ext cx="3824121" cy="369332"/>
              <a:chOff x="3359160" y="4106462"/>
              <a:chExt cx="3824121" cy="369332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736B444-5062-C5EA-DE21-6257F1788C36}"/>
                  </a:ext>
                </a:extLst>
              </p:cNvPr>
              <p:cNvSpPr txBox="1"/>
              <p:nvPr/>
            </p:nvSpPr>
            <p:spPr>
              <a:xfrm>
                <a:off x="3359160" y="4106462"/>
                <a:ext cx="38241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</a:rPr>
                  <a:t>Email Alerts</a:t>
                </a:r>
              </a:p>
            </p:txBody>
          </p:sp>
          <p:sp>
            <p:nvSpPr>
              <p:cNvPr id="101" name="L-Shape 100">
                <a:extLst>
                  <a:ext uri="{FF2B5EF4-FFF2-40B4-BE49-F238E27FC236}">
                    <a16:creationId xmlns:a16="http://schemas.microsoft.com/office/drawing/2014/main" id="{C163E057-F776-8177-757B-C4FED66B7E5E}"/>
                  </a:ext>
                </a:extLst>
              </p:cNvPr>
              <p:cNvSpPr/>
              <p:nvPr/>
            </p:nvSpPr>
            <p:spPr>
              <a:xfrm>
                <a:off x="4897791" y="4160877"/>
                <a:ext cx="238801" cy="244228"/>
              </a:xfrm>
              <a:prstGeom prst="corner">
                <a:avLst/>
              </a:prstGeom>
              <a:solidFill>
                <a:srgbClr val="5986B2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607184D-7243-3F84-01A0-B76AA33B19E0}"/>
              </a:ext>
            </a:extLst>
          </p:cNvPr>
          <p:cNvGrpSpPr/>
          <p:nvPr/>
        </p:nvGrpSpPr>
        <p:grpSpPr>
          <a:xfrm>
            <a:off x="416916" y="457178"/>
            <a:ext cx="6358122" cy="793847"/>
            <a:chOff x="5426352" y="1229792"/>
            <a:chExt cx="6358122" cy="793847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5CB209C-5122-8204-D9A2-4E7C53B13C2E}"/>
                </a:ext>
              </a:extLst>
            </p:cNvPr>
            <p:cNvSpPr txBox="1"/>
            <p:nvPr/>
          </p:nvSpPr>
          <p:spPr>
            <a:xfrm>
              <a:off x="5763689" y="1561974"/>
              <a:ext cx="6020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Links</a:t>
              </a:r>
            </a:p>
          </p:txBody>
        </p:sp>
        <p:sp>
          <p:nvSpPr>
            <p:cNvPr id="109" name="L-Shape 108">
              <a:extLst>
                <a:ext uri="{FF2B5EF4-FFF2-40B4-BE49-F238E27FC236}">
                  <a16:creationId xmlns:a16="http://schemas.microsoft.com/office/drawing/2014/main" id="{34EB610D-CAD3-1AA0-CC2D-41903564E3E7}"/>
                </a:ext>
              </a:extLst>
            </p:cNvPr>
            <p:cNvSpPr/>
            <p:nvPr/>
          </p:nvSpPr>
          <p:spPr>
            <a:xfrm rot="5400000">
              <a:off x="5430915" y="1225229"/>
              <a:ext cx="401610" cy="410736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A38FEB9-31F0-9956-0830-AAE6C0F9454F}"/>
              </a:ext>
            </a:extLst>
          </p:cNvPr>
          <p:cNvGrpSpPr/>
          <p:nvPr/>
        </p:nvGrpSpPr>
        <p:grpSpPr>
          <a:xfrm>
            <a:off x="9709082" y="647699"/>
            <a:ext cx="2482918" cy="1275485"/>
            <a:chOff x="9709082" y="647699"/>
            <a:chExt cx="2482918" cy="1275485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FE6F001-1679-68EC-42C6-7FB02B964310}"/>
                </a:ext>
              </a:extLst>
            </p:cNvPr>
            <p:cNvSpPr/>
            <p:nvPr/>
          </p:nvSpPr>
          <p:spPr>
            <a:xfrm>
              <a:off x="9709082" y="647699"/>
              <a:ext cx="2482918" cy="1275485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  <a:effectLst>
              <a:outerShdw blurRad="214539" dist="38100" dir="7440000" sx="101223" sy="101223" algn="r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F69CDBE1-C0B0-F7A3-B8FA-BC4F0AF0B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11674" y="964591"/>
              <a:ext cx="1677731" cy="653703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CCA9152-A8DB-730A-CA7E-C86C45E8E8A4}"/>
              </a:ext>
            </a:extLst>
          </p:cNvPr>
          <p:cNvGrpSpPr/>
          <p:nvPr/>
        </p:nvGrpSpPr>
        <p:grpSpPr>
          <a:xfrm>
            <a:off x="5336474" y="1583207"/>
            <a:ext cx="3824121" cy="4373504"/>
            <a:chOff x="5283767" y="1923184"/>
            <a:chExt cx="3824121" cy="4373504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B0781B6-27AE-3D2B-72CE-EBB90CEE2E0A}"/>
                </a:ext>
              </a:extLst>
            </p:cNvPr>
            <p:cNvGrpSpPr/>
            <p:nvPr/>
          </p:nvGrpSpPr>
          <p:grpSpPr>
            <a:xfrm>
              <a:off x="5283767" y="1923184"/>
              <a:ext cx="3824121" cy="4373504"/>
              <a:chOff x="7868421" y="1001727"/>
              <a:chExt cx="3824121" cy="4373504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949BFC58-599C-19D7-A17D-1C6B7699BAD0}"/>
                  </a:ext>
                </a:extLst>
              </p:cNvPr>
              <p:cNvGrpSpPr/>
              <p:nvPr/>
            </p:nvGrpSpPr>
            <p:grpSpPr>
              <a:xfrm>
                <a:off x="7871330" y="1390919"/>
                <a:ext cx="3677525" cy="3984312"/>
                <a:chOff x="719377" y="4415785"/>
                <a:chExt cx="3677525" cy="3984312"/>
              </a:xfrm>
            </p:grpSpPr>
            <p:pic>
              <p:nvPicPr>
                <p:cNvPr id="22" name="Picture 21" descr="Graphical user interface&#10;&#10;Description automatically generated">
                  <a:hlinkClick r:id="rId10"/>
                  <a:extLst>
                    <a:ext uri="{FF2B5EF4-FFF2-40B4-BE49-F238E27FC236}">
                      <a16:creationId xmlns:a16="http://schemas.microsoft.com/office/drawing/2014/main" id="{B2123997-2291-F333-9F3D-F1A9142B81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-2"/>
                <a:stretch/>
              </p:blipFill>
              <p:spPr>
                <a:xfrm>
                  <a:off x="835462" y="5616084"/>
                  <a:ext cx="3444708" cy="2784013"/>
                </a:xfrm>
                <a:prstGeom prst="rect">
                  <a:avLst/>
                </a:prstGeom>
              </p:spPr>
            </p:pic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0EF0280-1375-FB4B-762F-345E0CAF6778}"/>
                    </a:ext>
                  </a:extLst>
                </p:cNvPr>
                <p:cNvSpPr txBox="1"/>
                <p:nvPr/>
              </p:nvSpPr>
              <p:spPr>
                <a:xfrm>
                  <a:off x="719377" y="4415785"/>
                  <a:ext cx="367752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Helvetica" pitchFamily="2" charset="0"/>
                    </a:rPr>
                    <a:t>Follow us on social media.</a:t>
                  </a:r>
                </a:p>
                <a:p>
                  <a:endParaRPr lang="en-US" sz="400" dirty="0">
                    <a:latin typeface="Helvetica" pitchFamily="2" charset="0"/>
                  </a:endParaRPr>
                </a:p>
                <a:p>
                  <a:r>
                    <a:rPr lang="en-US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 Light" panose="020B0403020202020204" pitchFamily="34" charset="0"/>
                    </a:rPr>
                    <a:t>Scroll through our often-updated feed of project photos, tradeshows, and the latest from all three brands</a:t>
                  </a:r>
                </a:p>
                <a:p>
                  <a:endPara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endParaRPr>
                </a:p>
                <a:p>
                  <a:r>
                    <a:rPr lang="en-US" sz="900" b="1" dirty="0">
                      <a:solidFill>
                        <a:srgbClr val="94A9D1"/>
                      </a:solidFill>
                      <a:latin typeface="Helvetica" pitchFamily="2" charset="0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Follow us on Instagram.</a:t>
                  </a:r>
                  <a:endParaRPr lang="en-US" sz="900" b="1" dirty="0">
                    <a:solidFill>
                      <a:srgbClr val="94A9D1"/>
                    </a:solidFill>
                    <a:latin typeface="Helvetica" pitchFamily="2" charset="0"/>
                  </a:endParaRPr>
                </a:p>
                <a:p>
                  <a:endParaRPr 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403020202020204" pitchFamily="34" charset="0"/>
                  </a:endParaRPr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FC2A769C-EC5C-530C-7EAC-AA2C5B9C230A}"/>
                  </a:ext>
                </a:extLst>
              </p:cNvPr>
              <p:cNvGrpSpPr/>
              <p:nvPr/>
            </p:nvGrpSpPr>
            <p:grpSpPr>
              <a:xfrm>
                <a:off x="7868421" y="1001727"/>
                <a:ext cx="3824121" cy="369332"/>
                <a:chOff x="7868421" y="1001727"/>
                <a:chExt cx="3824121" cy="369332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9ACBEA83-D145-D793-C24E-CEC61D116FA8}"/>
                    </a:ext>
                  </a:extLst>
                </p:cNvPr>
                <p:cNvSpPr txBox="1"/>
                <p:nvPr/>
              </p:nvSpPr>
              <p:spPr>
                <a:xfrm>
                  <a:off x="7868421" y="1001727"/>
                  <a:ext cx="38241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</a:rPr>
                    <a:t>Social</a:t>
                  </a:r>
                </a:p>
              </p:txBody>
            </p:sp>
            <p:sp>
              <p:nvSpPr>
                <p:cNvPr id="104" name="L-Shape 103">
                  <a:extLst>
                    <a:ext uri="{FF2B5EF4-FFF2-40B4-BE49-F238E27FC236}">
                      <a16:creationId xmlns:a16="http://schemas.microsoft.com/office/drawing/2014/main" id="{7C398796-7DF6-2711-E0A0-8E6A91356786}"/>
                    </a:ext>
                  </a:extLst>
                </p:cNvPr>
                <p:cNvSpPr/>
                <p:nvPr/>
              </p:nvSpPr>
              <p:spPr>
                <a:xfrm>
                  <a:off x="8842469" y="1056142"/>
                  <a:ext cx="238801" cy="244228"/>
                </a:xfrm>
                <a:prstGeom prst="corner">
                  <a:avLst/>
                </a:prstGeom>
                <a:solidFill>
                  <a:srgbClr val="5986B2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123" name="Picture 122" descr="A kitchen with black cabinets&#10;&#10;Description automatically generated with low confidence">
              <a:extLst>
                <a:ext uri="{FF2B5EF4-FFF2-40B4-BE49-F238E27FC236}">
                  <a16:creationId xmlns:a16="http://schemas.microsoft.com/office/drawing/2014/main" id="{376B288B-28E4-408E-2A89-3F412C6BC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6837" y="5189025"/>
              <a:ext cx="1015968" cy="1015968"/>
            </a:xfrm>
            <a:prstGeom prst="rect">
              <a:avLst/>
            </a:prstGeom>
          </p:spPr>
        </p:pic>
        <p:pic>
          <p:nvPicPr>
            <p:cNvPr id="127" name="Picture 126" descr="A picture containing floor, indoor, kitchen&#10;&#10;Description automatically generated">
              <a:extLst>
                <a:ext uri="{FF2B5EF4-FFF2-40B4-BE49-F238E27FC236}">
                  <a16:creationId xmlns:a16="http://schemas.microsoft.com/office/drawing/2014/main" id="{E144AC85-B0BA-0A94-7794-B8999EBB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5482" y="5190009"/>
              <a:ext cx="1014984" cy="1014984"/>
            </a:xfrm>
            <a:prstGeom prst="rect">
              <a:avLst/>
            </a:prstGeom>
          </p:spPr>
        </p:pic>
        <p:pic>
          <p:nvPicPr>
            <p:cNvPr id="129" name="Picture 128" descr="A picture containing indoor, floor, wall, furniture&#10;&#10;Description automatically generated">
              <a:extLst>
                <a:ext uri="{FF2B5EF4-FFF2-40B4-BE49-F238E27FC236}">
                  <a16:creationId xmlns:a16="http://schemas.microsoft.com/office/drawing/2014/main" id="{F1CB6129-7BB6-0CB8-87FF-550821C92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9176" y="5189025"/>
              <a:ext cx="1015968" cy="1014984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F82A84B-2B36-F6E0-B526-C8F233B6B804}"/>
              </a:ext>
            </a:extLst>
          </p:cNvPr>
          <p:cNvGrpSpPr/>
          <p:nvPr/>
        </p:nvGrpSpPr>
        <p:grpSpPr>
          <a:xfrm>
            <a:off x="9709082" y="3802409"/>
            <a:ext cx="2482918" cy="2061623"/>
            <a:chOff x="9709082" y="3488535"/>
            <a:chExt cx="2482918" cy="2061623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F393403-51CF-C466-F974-4FED88EF5CD7}"/>
                </a:ext>
              </a:extLst>
            </p:cNvPr>
            <p:cNvSpPr txBox="1"/>
            <p:nvPr/>
          </p:nvSpPr>
          <p:spPr>
            <a:xfrm>
              <a:off x="9914450" y="3688110"/>
              <a:ext cx="227755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Contact us.</a:t>
              </a:r>
            </a:p>
            <a:p>
              <a:endParaRPr lang="en-US" sz="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endParaRPr>
            </a:p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For sales, samples, and customer service reach out to us Monday</a:t>
              </a:r>
              <a:b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</a:b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through Friday, 8 am – 5 pm.</a:t>
              </a:r>
            </a:p>
            <a:p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endParaRPr>
            </a:p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800 807-7341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endParaRPr>
            </a:p>
            <a:p>
              <a:endParaRPr lang="en-US" sz="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endParaRPr>
            </a:p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  <a:hlinkClick r:id="rId15"/>
                </a:rPr>
                <a:t>samples@chemetal.com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  <a:hlinkClick r:id="rId16"/>
                </a:rPr>
                <a:t>sales@chemetal.com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r>
                <a:rPr 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chemetal.com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r>
                <a:rPr 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treefrogveneer.com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  <a:p>
              <a:r>
                <a:rPr lang="en-US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 panose="020B0403020202020204" pitchFamily="34" charset="0"/>
                </a:rPr>
                <a:t>ialaminates.com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endParaRPr>
            </a:p>
          </p:txBody>
        </p:sp>
        <p:sp>
          <p:nvSpPr>
            <p:cNvPr id="133" name="L-Shape 132">
              <a:extLst>
                <a:ext uri="{FF2B5EF4-FFF2-40B4-BE49-F238E27FC236}">
                  <a16:creationId xmlns:a16="http://schemas.microsoft.com/office/drawing/2014/main" id="{50931369-6894-7E48-A12F-6160AACB9483}"/>
                </a:ext>
              </a:extLst>
            </p:cNvPr>
            <p:cNvSpPr/>
            <p:nvPr/>
          </p:nvSpPr>
          <p:spPr>
            <a:xfrm rot="5400000">
              <a:off x="9711795" y="3485822"/>
              <a:ext cx="238801" cy="244228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72DD6CA7-EBBF-7582-5F93-F446CC7354D7}"/>
              </a:ext>
            </a:extLst>
          </p:cNvPr>
          <p:cNvSpPr txBox="1"/>
          <p:nvPr/>
        </p:nvSpPr>
        <p:spPr>
          <a:xfrm>
            <a:off x="0" y="6550223"/>
            <a:ext cx="36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21329BE-60D9-92AD-D41A-11ABF92690F1}"/>
              </a:ext>
            </a:extLst>
          </p:cNvPr>
          <p:cNvGrpSpPr/>
          <p:nvPr/>
        </p:nvGrpSpPr>
        <p:grpSpPr>
          <a:xfrm>
            <a:off x="7063300" y="2667376"/>
            <a:ext cx="333712" cy="107658"/>
            <a:chOff x="3374224" y="5275718"/>
            <a:chExt cx="333712" cy="107658"/>
          </a:xfrm>
        </p:grpSpPr>
        <p:sp>
          <p:nvSpPr>
            <p:cNvPr id="138" name="Arrow: Chevron 22">
              <a:hlinkClick r:id="rId10"/>
              <a:extLst>
                <a:ext uri="{FF2B5EF4-FFF2-40B4-BE49-F238E27FC236}">
                  <a16:creationId xmlns:a16="http://schemas.microsoft.com/office/drawing/2014/main" id="{F432872E-1072-948A-3077-96B475066808}"/>
                </a:ext>
              </a:extLst>
            </p:cNvPr>
            <p:cNvSpPr/>
            <p:nvPr/>
          </p:nvSpPr>
          <p:spPr>
            <a:xfrm flipV="1">
              <a:off x="3374224" y="5275718"/>
              <a:ext cx="107658" cy="107658"/>
            </a:xfrm>
            <a:prstGeom prst="chevron">
              <a:avLst/>
            </a:prstGeom>
            <a:solidFill>
              <a:srgbClr val="94A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Arrow: Chevron 23">
              <a:hlinkClick r:id="rId10"/>
              <a:extLst>
                <a:ext uri="{FF2B5EF4-FFF2-40B4-BE49-F238E27FC236}">
                  <a16:creationId xmlns:a16="http://schemas.microsoft.com/office/drawing/2014/main" id="{EE3EC7F6-1718-BB06-CEB4-B8C5E572FCDA}"/>
                </a:ext>
              </a:extLst>
            </p:cNvPr>
            <p:cNvSpPr/>
            <p:nvPr/>
          </p:nvSpPr>
          <p:spPr>
            <a:xfrm flipV="1">
              <a:off x="3600278" y="5275718"/>
              <a:ext cx="107658" cy="107658"/>
            </a:xfrm>
            <a:prstGeom prst="chevron">
              <a:avLst/>
            </a:prstGeom>
            <a:solidFill>
              <a:srgbClr val="94A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0" name="Arrow: Chevron 24">
              <a:hlinkClick r:id="rId10"/>
              <a:extLst>
                <a:ext uri="{FF2B5EF4-FFF2-40B4-BE49-F238E27FC236}">
                  <a16:creationId xmlns:a16="http://schemas.microsoft.com/office/drawing/2014/main" id="{BB4BED16-C795-D510-1A46-46A1751A955F}"/>
                </a:ext>
              </a:extLst>
            </p:cNvPr>
            <p:cNvSpPr/>
            <p:nvPr/>
          </p:nvSpPr>
          <p:spPr>
            <a:xfrm flipV="1">
              <a:off x="3487251" y="5275718"/>
              <a:ext cx="107658" cy="107658"/>
            </a:xfrm>
            <a:prstGeom prst="chevron">
              <a:avLst/>
            </a:prstGeom>
            <a:solidFill>
              <a:srgbClr val="94A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curtain&#10;&#10;Description automatically generated">
            <a:extLst>
              <a:ext uri="{FF2B5EF4-FFF2-40B4-BE49-F238E27FC236}">
                <a16:creationId xmlns:a16="http://schemas.microsoft.com/office/drawing/2014/main" id="{C6A8873F-C9A6-4037-3096-6561C0A7E3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5426" y="0"/>
            <a:ext cx="2066574" cy="1630576"/>
          </a:xfrm>
          <a:prstGeom prst="rect">
            <a:avLst/>
          </a:prstGeom>
        </p:spPr>
      </p:pic>
      <p:pic>
        <p:nvPicPr>
          <p:cNvPr id="29" name="Picture 28" descr="A picture containing indoor, furniture, area&#10;&#10;Description automatically generated">
            <a:extLst>
              <a:ext uri="{FF2B5EF4-FFF2-40B4-BE49-F238E27FC236}">
                <a16:creationId xmlns:a16="http://schemas.microsoft.com/office/drawing/2014/main" id="{7F038A6F-60AD-1B55-D6DD-A079A4E047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25915" cy="6858000"/>
          </a:xfrm>
          <a:prstGeom prst="rect">
            <a:avLst/>
          </a:prstGeom>
        </p:spPr>
      </p:pic>
      <p:pic>
        <p:nvPicPr>
          <p:cNvPr id="13" name="Picture 12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EF0F9C0A-581A-D504-F82A-0888397787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5426" y="1747351"/>
            <a:ext cx="2066472" cy="1524251"/>
          </a:xfrm>
          <a:prstGeom prst="rect">
            <a:avLst/>
          </a:prstGeom>
        </p:spPr>
      </p:pic>
      <p:pic>
        <p:nvPicPr>
          <p:cNvPr id="8" name="Picture 7" descr="A picture containing indoor, ceiling, floor, area&#10;&#10;Description automatically generated">
            <a:extLst>
              <a:ext uri="{FF2B5EF4-FFF2-40B4-BE49-F238E27FC236}">
                <a16:creationId xmlns:a16="http://schemas.microsoft.com/office/drawing/2014/main" id="{2E1AD9EA-F5C8-8A9D-3F69-4F69B160DD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1652" y="5165289"/>
            <a:ext cx="2070348" cy="1692711"/>
          </a:xfrm>
          <a:prstGeom prst="rect">
            <a:avLst/>
          </a:prstGeom>
        </p:spPr>
      </p:pic>
      <p:pic>
        <p:nvPicPr>
          <p:cNvPr id="15" name="Picture 14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1A66DF47-A7AF-DC12-2343-4D405BA9E2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1652" y="3407312"/>
            <a:ext cx="2070348" cy="162626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F6B351-5CF7-BECB-ACC8-539CB5D8FC44}"/>
              </a:ext>
            </a:extLst>
          </p:cNvPr>
          <p:cNvGrpSpPr/>
          <p:nvPr/>
        </p:nvGrpSpPr>
        <p:grpSpPr>
          <a:xfrm>
            <a:off x="5731939" y="5412138"/>
            <a:ext cx="3532580" cy="278901"/>
            <a:chOff x="5731939" y="5487623"/>
            <a:chExt cx="3532580" cy="2789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A7A87B2-AB43-B7A8-D67E-53AEA7B6B804}"/>
                </a:ext>
              </a:extLst>
            </p:cNvPr>
            <p:cNvGrpSpPr/>
            <p:nvPr/>
          </p:nvGrpSpPr>
          <p:grpSpPr>
            <a:xfrm>
              <a:off x="5731939" y="5489525"/>
              <a:ext cx="1523340" cy="276999"/>
              <a:chOff x="5731939" y="5489525"/>
              <a:chExt cx="1523340" cy="276999"/>
            </a:xfrm>
          </p:grpSpPr>
          <p:sp>
            <p:nvSpPr>
              <p:cNvPr id="24" name="TextBox 23">
                <a:hlinkClick r:id="rId7"/>
                <a:extLst>
                  <a:ext uri="{FF2B5EF4-FFF2-40B4-BE49-F238E27FC236}">
                    <a16:creationId xmlns:a16="http://schemas.microsoft.com/office/drawing/2014/main" id="{3684D5C0-303B-8B6A-105B-72DDE26038D2}"/>
                  </a:ext>
                </a:extLst>
              </p:cNvPr>
              <p:cNvSpPr txBox="1"/>
              <p:nvPr/>
            </p:nvSpPr>
            <p:spPr>
              <a:xfrm>
                <a:off x="5731939" y="5489525"/>
                <a:ext cx="12307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u="sng" dirty="0">
                    <a:solidFill>
                      <a:srgbClr val="5986B2"/>
                    </a:solidFill>
                    <a:latin typeface="Helvetica" pitchFamily="2" charset="0"/>
                  </a:rPr>
                  <a:t>Learn more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08CB352-7997-BECB-D240-8B844C11707C}"/>
                  </a:ext>
                </a:extLst>
              </p:cNvPr>
              <p:cNvGrpSpPr/>
              <p:nvPr/>
            </p:nvGrpSpPr>
            <p:grpSpPr>
              <a:xfrm>
                <a:off x="6921567" y="5573244"/>
                <a:ext cx="333712" cy="107658"/>
                <a:chOff x="6921567" y="5573244"/>
                <a:chExt cx="333712" cy="107658"/>
              </a:xfrm>
            </p:grpSpPr>
            <p:sp>
              <p:nvSpPr>
                <p:cNvPr id="26" name="Arrow: Chevron 22">
                  <a:hlinkClick r:id="rId8"/>
                  <a:extLst>
                    <a:ext uri="{FF2B5EF4-FFF2-40B4-BE49-F238E27FC236}">
                      <a16:creationId xmlns:a16="http://schemas.microsoft.com/office/drawing/2014/main" id="{676FADA4-9481-D854-B37C-C9F65991948B}"/>
                    </a:ext>
                  </a:extLst>
                </p:cNvPr>
                <p:cNvSpPr/>
                <p:nvPr/>
              </p:nvSpPr>
              <p:spPr>
                <a:xfrm flipV="1">
                  <a:off x="6921567" y="5573244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Arrow: Chevron 23">
                  <a:hlinkClick r:id="rId7"/>
                  <a:extLst>
                    <a:ext uri="{FF2B5EF4-FFF2-40B4-BE49-F238E27FC236}">
                      <a16:creationId xmlns:a16="http://schemas.microsoft.com/office/drawing/2014/main" id="{16B9D228-9AEE-14F8-1478-78548749764E}"/>
                    </a:ext>
                  </a:extLst>
                </p:cNvPr>
                <p:cNvSpPr/>
                <p:nvPr/>
              </p:nvSpPr>
              <p:spPr>
                <a:xfrm flipV="1">
                  <a:off x="7147621" y="5573244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Arrow: Chevron 24">
                  <a:hlinkClick r:id="rId7"/>
                  <a:extLst>
                    <a:ext uri="{FF2B5EF4-FFF2-40B4-BE49-F238E27FC236}">
                      <a16:creationId xmlns:a16="http://schemas.microsoft.com/office/drawing/2014/main" id="{DD70134D-37B0-0F9F-243B-C0A8ACED5627}"/>
                    </a:ext>
                  </a:extLst>
                </p:cNvPr>
                <p:cNvSpPr/>
                <p:nvPr/>
              </p:nvSpPr>
              <p:spPr>
                <a:xfrm flipV="1">
                  <a:off x="7034594" y="5573244"/>
                  <a:ext cx="107658" cy="107658"/>
                </a:xfrm>
                <a:prstGeom prst="chevron">
                  <a:avLst/>
                </a:prstGeom>
                <a:solidFill>
                  <a:srgbClr val="5986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2E5908-B35A-7928-2AD6-D03EA8FE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3721" y="5487623"/>
              <a:ext cx="1230798" cy="278901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302A12B-1FA8-0B56-8D7C-D4290C758FA6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1D511C-9E1D-A81A-B16D-A27913E65E64}"/>
              </a:ext>
            </a:extLst>
          </p:cNvPr>
          <p:cNvGrpSpPr/>
          <p:nvPr/>
        </p:nvGrpSpPr>
        <p:grpSpPr>
          <a:xfrm>
            <a:off x="5426352" y="832595"/>
            <a:ext cx="6358122" cy="793847"/>
            <a:chOff x="5426352" y="1229792"/>
            <a:chExt cx="6358122" cy="7938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00A0E5-57FC-C382-7FB1-C5541CBE41F8}"/>
                </a:ext>
              </a:extLst>
            </p:cNvPr>
            <p:cNvSpPr txBox="1"/>
            <p:nvPr/>
          </p:nvSpPr>
          <p:spPr>
            <a:xfrm>
              <a:off x="5763689" y="1561974"/>
              <a:ext cx="6020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itchFamily="2" charset="0"/>
                </a:rPr>
                <a:t>The best in metal design. </a:t>
              </a:r>
            </a:p>
          </p:txBody>
        </p:sp>
        <p:sp>
          <p:nvSpPr>
            <p:cNvPr id="14" name="L-Shape 13">
              <a:extLst>
                <a:ext uri="{FF2B5EF4-FFF2-40B4-BE49-F238E27FC236}">
                  <a16:creationId xmlns:a16="http://schemas.microsoft.com/office/drawing/2014/main" id="{48BDE23E-7C4D-43A4-F986-8D121C637FD0}"/>
                </a:ext>
              </a:extLst>
            </p:cNvPr>
            <p:cNvSpPr/>
            <p:nvPr/>
          </p:nvSpPr>
          <p:spPr>
            <a:xfrm rot="5400000">
              <a:off x="5430915" y="1225229"/>
              <a:ext cx="401610" cy="410736"/>
            </a:xfrm>
            <a:prstGeom prst="corner">
              <a:avLst/>
            </a:prstGeom>
            <a:solidFill>
              <a:srgbClr val="5986B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9FA020-B48B-F62E-81C3-3277DF926745}"/>
              </a:ext>
            </a:extLst>
          </p:cNvPr>
          <p:cNvGrpSpPr/>
          <p:nvPr/>
        </p:nvGrpSpPr>
        <p:grpSpPr>
          <a:xfrm>
            <a:off x="5631720" y="2008024"/>
            <a:ext cx="3872475" cy="2902895"/>
            <a:chOff x="5631720" y="2401094"/>
            <a:chExt cx="3872475" cy="29028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6AB8EB-2F5A-64AC-EE9C-6A1F0AB49874}"/>
                </a:ext>
              </a:extLst>
            </p:cNvPr>
            <p:cNvGrpSpPr/>
            <p:nvPr/>
          </p:nvGrpSpPr>
          <p:grpSpPr>
            <a:xfrm>
              <a:off x="5631720" y="2401094"/>
              <a:ext cx="3835112" cy="2902895"/>
              <a:chOff x="5555520" y="3201583"/>
              <a:chExt cx="3835112" cy="290289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36C120D-D9DF-5949-3A51-FF5FD96572FC}"/>
                  </a:ext>
                </a:extLst>
              </p:cNvPr>
              <p:cNvGrpSpPr/>
              <p:nvPr/>
            </p:nvGrpSpPr>
            <p:grpSpPr>
              <a:xfrm>
                <a:off x="5555520" y="3367654"/>
                <a:ext cx="3696056" cy="2736824"/>
                <a:chOff x="7384746" y="2776786"/>
                <a:chExt cx="3696056" cy="2736824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8B6DB0C-6119-0CB4-E9F2-9CAECE9F6B77}"/>
                    </a:ext>
                  </a:extLst>
                </p:cNvPr>
                <p:cNvSpPr txBox="1"/>
                <p:nvPr/>
              </p:nvSpPr>
              <p:spPr>
                <a:xfrm>
                  <a:off x="7561165" y="2776786"/>
                  <a:ext cx="3519637" cy="1704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2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Helvetica Light" panose="020B0500000000000000" pitchFamily="34" charset="0"/>
                      <a:ea typeface="Times New Roman" panose="02020603050405020304" pitchFamily="18" charset="0"/>
                    </a:rPr>
                    <a:t>Chemetal</a:t>
                  </a:r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Helvetica Light" panose="020B0500000000000000" pitchFamily="34" charset="0"/>
                      <a:ea typeface="Times New Roman" panose="02020603050405020304" pitchFamily="18" charset="0"/>
                    </a:rPr>
                    <a:t> is a contemporary and straightforward way to specify luxurious metal finishes for interior design projects. </a:t>
                  </a:r>
                </a:p>
                <a:p>
                  <a:pPr>
                    <a:lnSpc>
                      <a:spcPct val="120000"/>
                    </a:lnSpc>
                  </a:pPr>
                  <a:endParaRPr lang="en-US" sz="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Helvetica Light" panose="020B0500000000000000" pitchFamily="34" charset="0"/>
                    <a:ea typeface="Times New Roman" panose="02020603050405020304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Helvetica Light" panose="020B0500000000000000" pitchFamily="34" charset="0"/>
                      <a:ea typeface="Times New Roman" panose="02020603050405020304" pitchFamily="18" charset="0"/>
                    </a:rPr>
                    <a:t>The company has one of the largest </a:t>
                  </a:r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 Light" panose="020B0500000000000000" pitchFamily="34" charset="0"/>
                      <a:ea typeface="Times New Roman" panose="02020603050405020304" pitchFamily="18" charset="0"/>
                    </a:rPr>
                    <a:t>selections of metal designs and laminates, with </a:t>
                  </a:r>
                  <a:r>
                    <a:rPr lang="en-US" sz="12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 Light" panose="020B0500000000000000" pitchFamily="34" charset="0"/>
                      <a:ea typeface="Times New Roman" panose="02020603050405020304" pitchFamily="18" charset="0"/>
                    </a:rPr>
                    <a:t>Chemetal</a:t>
                  </a:r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 Light" panose="020B0500000000000000" pitchFamily="34" charset="0"/>
                      <a:ea typeface="Times New Roman" panose="02020603050405020304" pitchFamily="18" charset="0"/>
                    </a:rPr>
                    <a:t> designs installed worldwide in a variety of applications and commercial projects including: </a:t>
                  </a:r>
                </a:p>
              </p:txBody>
            </p:sp>
            <p:sp>
              <p:nvSpPr>
                <p:cNvPr id="19" name="L-Shape 18">
                  <a:extLst>
                    <a:ext uri="{FF2B5EF4-FFF2-40B4-BE49-F238E27FC236}">
                      <a16:creationId xmlns:a16="http://schemas.microsoft.com/office/drawing/2014/main" id="{9C44CE45-9997-EAE3-5BF8-75F0F2035D80}"/>
                    </a:ext>
                  </a:extLst>
                </p:cNvPr>
                <p:cNvSpPr/>
                <p:nvPr/>
              </p:nvSpPr>
              <p:spPr>
                <a:xfrm>
                  <a:off x="7384746" y="5333182"/>
                  <a:ext cx="176419" cy="180428"/>
                </a:xfrm>
                <a:prstGeom prst="corner">
                  <a:avLst>
                    <a:gd name="adj1" fmla="val 50000"/>
                    <a:gd name="adj2" fmla="val 50000"/>
                  </a:avLst>
                </a:prstGeom>
                <a:solidFill>
                  <a:srgbClr val="5986B2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" name="L-Shape 16">
                <a:extLst>
                  <a:ext uri="{FF2B5EF4-FFF2-40B4-BE49-F238E27FC236}">
                    <a16:creationId xmlns:a16="http://schemas.microsoft.com/office/drawing/2014/main" id="{BA7A8F26-E55C-4D1E-8FF3-C88097434DA7}"/>
                  </a:ext>
                </a:extLst>
              </p:cNvPr>
              <p:cNvSpPr/>
              <p:nvPr/>
            </p:nvSpPr>
            <p:spPr>
              <a:xfrm rot="10800000">
                <a:off x="9214213" y="3201583"/>
                <a:ext cx="176419" cy="180428"/>
              </a:xfrm>
              <a:prstGeom prst="corner">
                <a:avLst/>
              </a:prstGeom>
              <a:solidFill>
                <a:srgbClr val="5986B2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65FCAF-86EF-D34A-486F-859D63AF20F2}"/>
                </a:ext>
              </a:extLst>
            </p:cNvPr>
            <p:cNvGrpSpPr/>
            <p:nvPr/>
          </p:nvGrpSpPr>
          <p:grpSpPr>
            <a:xfrm>
              <a:off x="5845024" y="4292564"/>
              <a:ext cx="3659171" cy="830997"/>
              <a:chOff x="5763689" y="5628570"/>
              <a:chExt cx="3659171" cy="83099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1C3ED9-BA9D-0A76-1FED-289C1CE9B38E}"/>
                  </a:ext>
                </a:extLst>
              </p:cNvPr>
              <p:cNvSpPr txBox="1"/>
              <p:nvPr/>
            </p:nvSpPr>
            <p:spPr>
              <a:xfrm>
                <a:off x="5763689" y="5628570"/>
                <a:ext cx="21092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Hospitality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Retail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Corporate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Signage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Helvetica Light" panose="020B0500000000000000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D5A68C-5CD1-EBAB-79C2-82D77C6C05C8}"/>
                  </a:ext>
                </a:extLst>
              </p:cNvPr>
              <p:cNvSpPr txBox="1"/>
              <p:nvPr/>
            </p:nvSpPr>
            <p:spPr>
              <a:xfrm>
                <a:off x="7313630" y="5628570"/>
                <a:ext cx="21092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Furniture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Restaurants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Entertainment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Helvetica Light" panose="020B0500000000000000" pitchFamily="34" charset="0"/>
                    <a:ea typeface="Times New Roman" panose="02020603050405020304" pitchFamily="18" charset="0"/>
                  </a:rPr>
                  <a:t>Residential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855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E39EDB-729D-C879-8FF2-727D77CAD5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89" y="6080866"/>
            <a:ext cx="940596" cy="7838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5EF2B3-0599-8130-5700-860C2AACDE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205" y="6067470"/>
            <a:ext cx="956671" cy="7972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513026-E355-FC35-BB52-3BF1C8AC66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641" y="6080498"/>
            <a:ext cx="941038" cy="784198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Picture 1" descr="A picture containing floor, indoor, ceiling&#10;&#10;Description automatically generated">
            <a:extLst>
              <a:ext uri="{FF2B5EF4-FFF2-40B4-BE49-F238E27FC236}">
                <a16:creationId xmlns:a16="http://schemas.microsoft.com/office/drawing/2014/main" id="{8DDBE70E-FDD4-DD16-1B43-A5776EDF7B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189" y="2899663"/>
            <a:ext cx="3063357" cy="2779161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5DD9C5CB-1675-15E0-D336-9A35C69F2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1308" y="3526636"/>
            <a:ext cx="3069014" cy="213909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851932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#150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#151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363967" y="6067470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#160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B26240B7-4506-A790-7059-CA661336B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Magnetic Laminates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7C147E-6557-300B-1A96-DDAA81C04EBC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FD8221-8D20-A1DE-7040-B463FD1CAE22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5AEEA0-8712-AEE1-13B4-A5CECEF91E4F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#150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</a:p>
          </p:txBody>
        </p:sp>
      </p:grpSp>
      <p:pic>
        <p:nvPicPr>
          <p:cNvPr id="4" name="Picture 3" descr="A picture containing indoor, floor, wall, furniture&#10;&#10;Description automatically generated">
            <a:extLst>
              <a:ext uri="{FF2B5EF4-FFF2-40B4-BE49-F238E27FC236}">
                <a16:creationId xmlns:a16="http://schemas.microsoft.com/office/drawing/2014/main" id="{D3B44D04-1A1B-9912-E1F7-8CD91941E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2"/>
          <a:stretch/>
        </p:blipFill>
        <p:spPr>
          <a:xfrm>
            <a:off x="4011309" y="324626"/>
            <a:ext cx="3069014" cy="1942594"/>
          </a:xfrm>
          <a:prstGeom prst="rect">
            <a:avLst/>
          </a:prstGeom>
        </p:spPr>
      </p:pic>
      <p:pic>
        <p:nvPicPr>
          <p:cNvPr id="3" name="Picture 2" descr="A picture containing text, indoor, wall, floor&#10;&#10;Description automatically generated">
            <a:extLst>
              <a:ext uri="{FF2B5EF4-FFF2-40B4-BE49-F238E27FC236}">
                <a16:creationId xmlns:a16="http://schemas.microsoft.com/office/drawing/2014/main" id="{5735B01A-0613-5897-CC52-62D7B2CE12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173" y="324622"/>
            <a:ext cx="3063357" cy="2179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BA1ED-0AE6-96B3-256B-B6A788B628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9498" y="324623"/>
            <a:ext cx="3069137" cy="27835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68D77E-DB4D-E4A4-4511-58C0119A70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042" y="6080498"/>
            <a:ext cx="941038" cy="784198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121A3A-634D-5732-B678-D6288C97EF4D}"/>
              </a:ext>
            </a:extLst>
          </p:cNvPr>
          <p:cNvSpPr txBox="1"/>
          <p:nvPr/>
        </p:nvSpPr>
        <p:spPr>
          <a:xfrm>
            <a:off x="3193368" y="6074168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#152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14470"/>
            <a:ext cx="3688985" cy="362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#150 Series Magnetic Dry Erase Laminates are a great way to do dry erase. 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Made with a thin layer of iron foil sandwiched in    the HPL backer, to create magnetism.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Excellent durability and whiteness, ideal for daily dry erase communications.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#152 is especially popular. #160 is solid steel with dry erase coating (made in USA).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Magnetic, Dry Erase, Chalk and custom (Magnetic backer that can be covered).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High pressure laminate backer.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European quality, made in Germany.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8’, 4’ x10’ (#152 only) size.</a:t>
            </a:r>
          </a:p>
        </p:txBody>
      </p:sp>
      <p:sp>
        <p:nvSpPr>
          <p:cNvPr id="69" name="TextBox 68">
            <a:hlinkClick r:id="rId10"/>
            <a:extLst>
              <a:ext uri="{FF2B5EF4-FFF2-40B4-BE49-F238E27FC236}">
                <a16:creationId xmlns:a16="http://schemas.microsoft.com/office/drawing/2014/main" id="{74E6A2BE-E4BA-FDA8-3052-E454A2D06CB1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2629A6-B16A-57EE-C395-A94938C5ECBA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6" name="Arrow: Chevron 22">
              <a:hlinkClick r:id="rId10"/>
              <a:extLst>
                <a:ext uri="{FF2B5EF4-FFF2-40B4-BE49-F238E27FC236}">
                  <a16:creationId xmlns:a16="http://schemas.microsoft.com/office/drawing/2014/main" id="{B97993B9-46A3-B865-4A00-F1BCD33C770E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hevron 23">
              <a:hlinkClick r:id="rId10"/>
              <a:extLst>
                <a:ext uri="{FF2B5EF4-FFF2-40B4-BE49-F238E27FC236}">
                  <a16:creationId xmlns:a16="http://schemas.microsoft.com/office/drawing/2014/main" id="{9936DE8B-B448-846D-AFC7-FBC71A1FA03B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24">
              <a:hlinkClick r:id="rId10"/>
              <a:extLst>
                <a:ext uri="{FF2B5EF4-FFF2-40B4-BE49-F238E27FC236}">
                  <a16:creationId xmlns:a16="http://schemas.microsoft.com/office/drawing/2014/main" id="{56A02D8F-0810-DA72-5A1A-F2FDD2789DEF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60FB7D7-E707-E7CD-364E-0BEA635D8A6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3"/>
            <a:ext cx="1230798" cy="2789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05E05D-0715-95DB-5982-6DA069C4A93A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814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D95B6C-D58D-63A0-4817-D297DC6753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398" y="6077112"/>
            <a:ext cx="950310" cy="7919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71CA724-C8B5-3FA6-C614-E0BCF06432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774" y="6083334"/>
            <a:ext cx="942844" cy="7857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8C04876-C2B2-CD92-9098-C96A78DC44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429" y="6083335"/>
            <a:ext cx="942842" cy="7857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3BCAF1-63E4-24CE-253C-60EDE98D18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81" y="6083954"/>
            <a:ext cx="942100" cy="7850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F2786D-7784-8759-CE70-A558546B48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936" y="6083955"/>
            <a:ext cx="942098" cy="7850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A3A5E1-E1EC-EA00-E73D-A3156B9FA4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942" y="6083955"/>
            <a:ext cx="942098" cy="785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25E514-80F1-12F3-8FA0-9C145CA9EF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288" y="6083334"/>
            <a:ext cx="942843" cy="785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E1E1EB-0967-3548-BA0D-B1CFC9FB1DC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947" y="6094992"/>
            <a:ext cx="928854" cy="774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8874B4-68F6-F8BC-FE1C-E1A283408A2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003" y="6084840"/>
            <a:ext cx="941036" cy="784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5FE206-7CCF-853E-B034-E4E0B6B18B8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73" y="6102410"/>
            <a:ext cx="919952" cy="766627"/>
          </a:xfrm>
          <a:prstGeom prst="rect">
            <a:avLst/>
          </a:prstGeom>
        </p:spPr>
      </p:pic>
      <p:pic>
        <p:nvPicPr>
          <p:cNvPr id="10" name="Picture 9" descr="A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E69CB5D8-B821-C1B5-B9DB-BB3C5C92256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144" y="324624"/>
            <a:ext cx="3063357" cy="297613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#216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#218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171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#221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34100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#230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46746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#227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61569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#232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D996A6-44FE-5B0C-0EFB-20C6FB08367A}"/>
              </a:ext>
            </a:extLst>
          </p:cNvPr>
          <p:cNvSpPr txBox="1"/>
          <p:nvPr/>
        </p:nvSpPr>
        <p:spPr>
          <a:xfrm>
            <a:off x="776393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#236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50E78-EBFA-1DD4-CDEF-A028F9F54C97}"/>
              </a:ext>
            </a:extLst>
          </p:cNvPr>
          <p:cNvSpPr txBox="1"/>
          <p:nvPr/>
        </p:nvSpPr>
        <p:spPr>
          <a:xfrm>
            <a:off x="8893230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#253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AD3D12-8D4B-2ADF-4B95-4B5248B8363E}"/>
              </a:ext>
            </a:extLst>
          </p:cNvPr>
          <p:cNvSpPr txBox="1"/>
          <p:nvPr/>
        </p:nvSpPr>
        <p:spPr>
          <a:xfrm>
            <a:off x="1006039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#262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128D3B-AE77-A8A2-6AB4-F202B5A184BA}"/>
              </a:ext>
            </a:extLst>
          </p:cNvPr>
          <p:cNvSpPr txBox="1"/>
          <p:nvPr/>
        </p:nvSpPr>
        <p:spPr>
          <a:xfrm>
            <a:off x="11207996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#275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30104"/>
            <a:ext cx="3688985" cy="2369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Embossed and textured HPL Design Laminates.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Made by pressing a layer of metal onto an easy-to-work-with laminate backer.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Manufactured in Germany under European quality, workplace and environmental standards.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Durable, beautiful, and easy to apply.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High pressure laminate (HPL) backer.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 sheet size.</a:t>
            </a:r>
          </a:p>
        </p:txBody>
      </p:sp>
      <p:pic>
        <p:nvPicPr>
          <p:cNvPr id="4" name="Picture 3" descr="A picture containing indoor, floor, wall, furniture&#10;&#10;Description automatically generated">
            <a:extLst>
              <a:ext uri="{FF2B5EF4-FFF2-40B4-BE49-F238E27FC236}">
                <a16:creationId xmlns:a16="http://schemas.microsoft.com/office/drawing/2014/main" id="{D3B44D04-1A1B-9912-E1F7-8CD91941E81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2"/>
          <a:stretch/>
        </p:blipFill>
        <p:spPr>
          <a:xfrm>
            <a:off x="4011309" y="324626"/>
            <a:ext cx="3069014" cy="1942594"/>
          </a:xfrm>
          <a:prstGeom prst="rect">
            <a:avLst/>
          </a:prstGeom>
        </p:spPr>
      </p:pic>
      <p:pic>
        <p:nvPicPr>
          <p:cNvPr id="6" name="Picture 5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E9AEEEBE-1C7A-B963-BA38-80F8EBBDE42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1308" y="2689597"/>
            <a:ext cx="3069014" cy="2976137"/>
          </a:xfrm>
          <a:prstGeom prst="rect">
            <a:avLst/>
          </a:prstGeom>
        </p:spPr>
      </p:pic>
      <p:pic>
        <p:nvPicPr>
          <p:cNvPr id="7" name="Picture 6" descr="A picture containing indoor, ceiling&#10;&#10;Description automatically generated">
            <a:extLst>
              <a:ext uri="{FF2B5EF4-FFF2-40B4-BE49-F238E27FC236}">
                <a16:creationId xmlns:a16="http://schemas.microsoft.com/office/drawing/2014/main" id="{3A084473-862F-493A-C368-43896418204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"/>
          <a:stretch/>
        </p:blipFill>
        <p:spPr>
          <a:xfrm>
            <a:off x="434144" y="3727049"/>
            <a:ext cx="3069014" cy="19386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1E5F15-A357-07CF-8BD8-B028D4F0D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HPL Metal Laminates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341154-8AC6-9D28-7685-C3DCD6AF279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3"/>
            <a:ext cx="1230798" cy="278901"/>
          </a:xfrm>
          <a:prstGeom prst="rect">
            <a:avLst/>
          </a:prstGeom>
        </p:spPr>
      </p:pic>
      <p:sp>
        <p:nvSpPr>
          <p:cNvPr id="9" name="TextBox 8">
            <a:hlinkClick r:id="rId17"/>
            <a:extLst>
              <a:ext uri="{FF2B5EF4-FFF2-40B4-BE49-F238E27FC236}">
                <a16:creationId xmlns:a16="http://schemas.microsoft.com/office/drawing/2014/main" id="{69497B8C-DFE2-BD68-3111-6430FC623A72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2B3B85-B75E-AE26-CD68-3B4803B0C98D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572770-48E6-6EAA-E45F-FC8F8509F97B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A6FD8B-A136-62F7-F495-794377D95E7A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#200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99D965-AC2B-7E13-0CF2-320F8DC771E2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20" name="Arrow: Chevron 22">
              <a:hlinkClick r:id="rId18"/>
              <a:extLst>
                <a:ext uri="{FF2B5EF4-FFF2-40B4-BE49-F238E27FC236}">
                  <a16:creationId xmlns:a16="http://schemas.microsoft.com/office/drawing/2014/main" id="{718A9B0D-533E-13E8-9F2D-C7E13C0BB05D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Chevron 23">
              <a:hlinkClick r:id="rId17"/>
              <a:extLst>
                <a:ext uri="{FF2B5EF4-FFF2-40B4-BE49-F238E27FC236}">
                  <a16:creationId xmlns:a16="http://schemas.microsoft.com/office/drawing/2014/main" id="{A830AD70-1335-BAB9-0258-CC20DD9BF70F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" name="Arrow: Chevron 24">
              <a:hlinkClick r:id="rId17"/>
              <a:extLst>
                <a:ext uri="{FF2B5EF4-FFF2-40B4-BE49-F238E27FC236}">
                  <a16:creationId xmlns:a16="http://schemas.microsoft.com/office/drawing/2014/main" id="{264BDFC6-9656-C2EE-DE13-C1A38ED871CB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CF86C0-644B-92CF-6FA4-89ED06EDA620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075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0A79E8A-3DA8-9EAB-F9EE-BC38B52628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85" y="6084223"/>
            <a:ext cx="941777" cy="7848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E52AF9-CFA4-BAEA-64A4-2F39A05ADA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428" y="6084224"/>
            <a:ext cx="941777" cy="7848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BB03A3-07C3-29DA-708E-95923E4DC8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748" y="6084223"/>
            <a:ext cx="941777" cy="7848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A157E2-4A27-4964-F9BE-17F18542A4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387" y="6088114"/>
            <a:ext cx="937108" cy="7809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9D70DD-FB95-7E25-56E0-AA354C09E5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37" y="6088114"/>
            <a:ext cx="937108" cy="7809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C57A22-A1E8-2B3A-CFDB-6E997E6746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831" y="6088113"/>
            <a:ext cx="937108" cy="7809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D8377D-75D8-7D0F-F91D-42DB200EC7E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401" y="6088113"/>
            <a:ext cx="937108" cy="7809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30B7EF-F669-E687-4D3B-96B78D9532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084" y="6088114"/>
            <a:ext cx="937108" cy="7809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C6514B-96CD-EFE3-6F13-2A57F525359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500" y="6096146"/>
            <a:ext cx="927469" cy="772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0C25A4-CEEA-D398-A0B2-B18A1473672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44" y="6097644"/>
            <a:ext cx="925671" cy="771393"/>
          </a:xfrm>
          <a:prstGeom prst="rect">
            <a:avLst/>
          </a:prstGeom>
        </p:spPr>
      </p:pic>
      <p:pic>
        <p:nvPicPr>
          <p:cNvPr id="5" name="Picture 4" descr="A picture containing indoor, floor, chair, furniture&#10;&#10;Description automatically generated">
            <a:extLst>
              <a:ext uri="{FF2B5EF4-FFF2-40B4-BE49-F238E27FC236}">
                <a16:creationId xmlns:a16="http://schemas.microsoft.com/office/drawing/2014/main" id="{ECA171E1-B565-E250-FE27-6397F45DD5B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4236334" y="324624"/>
            <a:ext cx="2853488" cy="3141667"/>
          </a:xfrm>
          <a:prstGeom prst="rect">
            <a:avLst/>
          </a:prstGeom>
        </p:spPr>
      </p:pic>
      <p:pic>
        <p:nvPicPr>
          <p:cNvPr id="16" name="Picture 15" descr="A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E1F4EC9A-79D6-D7AB-24B9-3CF6282ADB5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6335" y="3889094"/>
            <a:ext cx="2843988" cy="177664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#315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171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#317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34100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#325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46746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#337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61569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D996A6-44FE-5B0C-0EFB-20C6FB08367A}"/>
              </a:ext>
            </a:extLst>
          </p:cNvPr>
          <p:cNvSpPr txBox="1"/>
          <p:nvPr/>
        </p:nvSpPr>
        <p:spPr>
          <a:xfrm>
            <a:off x="776393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#340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50E78-EBFA-1DD4-CDEF-A028F9F54C97}"/>
              </a:ext>
            </a:extLst>
          </p:cNvPr>
          <p:cNvSpPr txBox="1"/>
          <p:nvPr/>
        </p:nvSpPr>
        <p:spPr>
          <a:xfrm>
            <a:off x="8893230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#352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AD3D12-8D4B-2ADF-4B95-4B5248B8363E}"/>
              </a:ext>
            </a:extLst>
          </p:cNvPr>
          <p:cNvSpPr txBox="1"/>
          <p:nvPr/>
        </p:nvSpPr>
        <p:spPr>
          <a:xfrm>
            <a:off x="1006039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#353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128D3B-AE77-A8A2-6AB4-F202B5A184BA}"/>
              </a:ext>
            </a:extLst>
          </p:cNvPr>
          <p:cNvSpPr txBox="1"/>
          <p:nvPr/>
        </p:nvSpPr>
        <p:spPr>
          <a:xfrm>
            <a:off x="11207996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#354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35608"/>
            <a:ext cx="3750862" cy="281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Handcrafted Metal Designs are one-of-a-kind materials produced with manufacturing consistency. </a:t>
            </a:r>
          </a:p>
          <a:p>
            <a:pPr>
              <a:lnSpc>
                <a:spcPct val="120000"/>
              </a:lnSpc>
            </a:pP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HPL and solid metal designs on aluminum, 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brass and copper.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Made by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Chemetal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among company’s most popular designs.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Available in aged brass, darkened aluminum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and deeply oxidized copper patinas.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Brass designs available in 2’ widths.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8’, 4’ x 10’ sheet size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370BA5-165C-3B55-8D5C-B95E5084C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Handcrafted Metals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hlinkClick r:id="rId14"/>
            <a:extLst>
              <a:ext uri="{FF2B5EF4-FFF2-40B4-BE49-F238E27FC236}">
                <a16:creationId xmlns:a16="http://schemas.microsoft.com/office/drawing/2014/main" id="{39746598-4B7E-48BA-5D35-DB15C2129493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C7D6C1-F173-48A2-A2C8-09C337BDC7DC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178BE8-102B-3611-A491-CED84FEC7AE6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288B6F-0324-454A-4BD1-6A2CAD450016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#300</a:t>
              </a:r>
            </a:p>
            <a:p>
              <a:pPr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9D6007-3B6B-8F4D-BC13-2F791B821D67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13" name="Arrow: Chevron 22">
              <a:hlinkClick r:id="rId16"/>
              <a:extLst>
                <a:ext uri="{FF2B5EF4-FFF2-40B4-BE49-F238E27FC236}">
                  <a16:creationId xmlns:a16="http://schemas.microsoft.com/office/drawing/2014/main" id="{95B7A45D-4BD5-F8C3-03B2-959D92C991DC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Arrow: Chevron 23">
              <a:hlinkClick r:id="rId15"/>
              <a:extLst>
                <a:ext uri="{FF2B5EF4-FFF2-40B4-BE49-F238E27FC236}">
                  <a16:creationId xmlns:a16="http://schemas.microsoft.com/office/drawing/2014/main" id="{778EF6EE-6A71-C38A-C042-B74E8F3F16B3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24">
              <a:hlinkClick r:id="rId14"/>
              <a:extLst>
                <a:ext uri="{FF2B5EF4-FFF2-40B4-BE49-F238E27FC236}">
                  <a16:creationId xmlns:a16="http://schemas.microsoft.com/office/drawing/2014/main" id="{A103E772-6C20-37F4-9671-E38576A97572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F29DD9D-5E80-F076-CE2F-46332DBCFD06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3"/>
            <a:ext cx="1230798" cy="278901"/>
          </a:xfrm>
          <a:prstGeom prst="rect">
            <a:avLst/>
          </a:prstGeom>
        </p:spPr>
      </p:pic>
      <p:pic>
        <p:nvPicPr>
          <p:cNvPr id="7" name="Picture 6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B86DCA65-FA86-6948-BB0F-BB786038945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941" y="3202628"/>
            <a:ext cx="3349580" cy="24623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44EDDE-1F60-115F-2BDB-1D99E0D68B57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pic>
        <p:nvPicPr>
          <p:cNvPr id="28" name="Picture 27" descr="A large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17E0284B-01F4-8606-FF45-06C8AA30DAF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449471" y="324624"/>
            <a:ext cx="3340252" cy="244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7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685A0F5-A3BC-53EA-DD15-1E2C042572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42" y="286578"/>
            <a:ext cx="2821788" cy="22204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E1A5B1-116D-58F4-3070-564B59792B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84" y="6084223"/>
            <a:ext cx="947103" cy="7892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F03C83-67BF-AD8D-4FCD-480AC99A09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915" y="6084223"/>
            <a:ext cx="947103" cy="789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E26074-744B-09B0-9587-B99DCDA588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208" y="6086473"/>
            <a:ext cx="944402" cy="787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60F842-42A9-DEB8-468E-4D19777489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749" y="6084224"/>
            <a:ext cx="947102" cy="7892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1C0F7E-2283-4ECE-8782-EE281ACF7E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592" y="6084223"/>
            <a:ext cx="947102" cy="789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7789F2-0536-116B-92C7-70C136FDBD7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019" y="6084223"/>
            <a:ext cx="947102" cy="789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848FF9-9D59-24B7-7E23-389FA20B6B3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411" y="6092553"/>
            <a:ext cx="937106" cy="780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FE2FB-1E13-D55B-0F55-CB2F1E23CCB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88" y="6092554"/>
            <a:ext cx="937107" cy="780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9FCC91-C791-BB7F-75AC-30A8A23F56C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500" y="6092973"/>
            <a:ext cx="936603" cy="780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2FA0A6-39AD-7FB8-9F4E-E237782D316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71" y="6087304"/>
            <a:ext cx="943405" cy="78617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#406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171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34100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#420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46746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#423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61569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#427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D996A6-44FE-5B0C-0EFB-20C6FB08367A}"/>
              </a:ext>
            </a:extLst>
          </p:cNvPr>
          <p:cNvSpPr txBox="1"/>
          <p:nvPr/>
        </p:nvSpPr>
        <p:spPr>
          <a:xfrm>
            <a:off x="776393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#440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50E78-EBFA-1DD4-CDEF-A028F9F54C97}"/>
              </a:ext>
            </a:extLst>
          </p:cNvPr>
          <p:cNvSpPr txBox="1"/>
          <p:nvPr/>
        </p:nvSpPr>
        <p:spPr>
          <a:xfrm>
            <a:off x="8893230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#501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AD3D12-8D4B-2ADF-4B95-4B5248B8363E}"/>
              </a:ext>
            </a:extLst>
          </p:cNvPr>
          <p:cNvSpPr txBox="1"/>
          <p:nvPr/>
        </p:nvSpPr>
        <p:spPr>
          <a:xfrm>
            <a:off x="1006039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#504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128D3B-AE77-A8A2-6AB4-F202B5A184BA}"/>
              </a:ext>
            </a:extLst>
          </p:cNvPr>
          <p:cNvSpPr txBox="1"/>
          <p:nvPr/>
        </p:nvSpPr>
        <p:spPr>
          <a:xfrm>
            <a:off x="11207996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#505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37215"/>
            <a:ext cx="3688985" cy="259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Deep brushing brings out energy and depth found only in metal. Directional and non-directional patterning that bends and plays with light.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Hand and machine brushed for a textured, patterned design.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Long-time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Chemetal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designs on aluminum.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Solid, thin aluminum.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Low pressure backer can be added.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8’, 4’ x 10’ sheet sizes.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FCD67AF-415C-0902-C9D9-21910DDD4A8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193" y="324625"/>
            <a:ext cx="3444699" cy="2911013"/>
          </a:xfrm>
          <a:prstGeom prst="rect">
            <a:avLst/>
          </a:prstGeom>
        </p:spPr>
      </p:pic>
      <p:pic>
        <p:nvPicPr>
          <p:cNvPr id="17" name="Picture 16" descr="A picture containing indoor, ceiling, stone, dining table&#10;&#10;Description automatically generated">
            <a:extLst>
              <a:ext uri="{FF2B5EF4-FFF2-40B4-BE49-F238E27FC236}">
                <a16:creationId xmlns:a16="http://schemas.microsoft.com/office/drawing/2014/main" id="{896184C6-84E6-78BF-F98E-5D8336D314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86" y="286579"/>
            <a:ext cx="2821788" cy="2223504"/>
          </a:xfrm>
          <a:prstGeom prst="rect">
            <a:avLst/>
          </a:prstGeom>
        </p:spPr>
      </p:pic>
      <p:pic>
        <p:nvPicPr>
          <p:cNvPr id="20" name="Picture 19" descr="A picture containing text, indoor, ceiling&#10;&#10;Description automatically generated">
            <a:extLst>
              <a:ext uri="{FF2B5EF4-FFF2-40B4-BE49-F238E27FC236}">
                <a16:creationId xmlns:a16="http://schemas.microsoft.com/office/drawing/2014/main" id="{ACC8A70F-A95D-AC4F-D396-0FE7431EDC3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0"/>
          <a:stretch/>
        </p:blipFill>
        <p:spPr>
          <a:xfrm>
            <a:off x="3645227" y="3551355"/>
            <a:ext cx="3444699" cy="2113645"/>
          </a:xfrm>
          <a:prstGeom prst="rect">
            <a:avLst/>
          </a:prstGeom>
        </p:spPr>
      </p:pic>
      <p:pic>
        <p:nvPicPr>
          <p:cNvPr id="23" name="Picture 22" descr="A picture containing indoor&#10;&#10;Description automatically generated">
            <a:extLst>
              <a:ext uri="{FF2B5EF4-FFF2-40B4-BE49-F238E27FC236}">
                <a16:creationId xmlns:a16="http://schemas.microsoft.com/office/drawing/2014/main" id="{4F21B724-0855-5452-10B0-B50E8D60B70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71" y="2926224"/>
            <a:ext cx="2813944" cy="27387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E6E4BBF-4A85-1EDD-232A-6C571A15F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Deeply Brushed Metals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22" name="TextBox 21">
            <a:hlinkClick r:id="rId17"/>
            <a:extLst>
              <a:ext uri="{FF2B5EF4-FFF2-40B4-BE49-F238E27FC236}">
                <a16:creationId xmlns:a16="http://schemas.microsoft.com/office/drawing/2014/main" id="{914CCA63-B6BF-51FC-655B-22458215E41B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FF0940-BD68-5F9B-3740-953F277B9750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665850-008B-9B03-FE9F-5C0C3E260EE4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FCF12C-958E-CABB-E396-A1DAAD2F47FF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515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#400 #500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1A8D93-62E6-2A7C-1447-3CF3ADF31C2B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28" name="Arrow: Chevron 22">
              <a:hlinkClick r:id="rId19"/>
              <a:extLst>
                <a:ext uri="{FF2B5EF4-FFF2-40B4-BE49-F238E27FC236}">
                  <a16:creationId xmlns:a16="http://schemas.microsoft.com/office/drawing/2014/main" id="{8FD91289-4D73-6C70-9F6C-E8AC91CAC496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Arrow: Chevron 23">
              <a:hlinkClick r:id="rId17"/>
              <a:extLst>
                <a:ext uri="{FF2B5EF4-FFF2-40B4-BE49-F238E27FC236}">
                  <a16:creationId xmlns:a16="http://schemas.microsoft.com/office/drawing/2014/main" id="{32B614BA-9981-2305-548C-7D827CEE3E19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Arrow: Chevron 24">
              <a:hlinkClick r:id="rId20"/>
              <a:extLst>
                <a:ext uri="{FF2B5EF4-FFF2-40B4-BE49-F238E27FC236}">
                  <a16:creationId xmlns:a16="http://schemas.microsoft.com/office/drawing/2014/main" id="{2E2171BC-877E-AF56-9C28-C7FF18187CE4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26D8558-85E0-46A3-E3E8-5A7C3BE15976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3"/>
            <a:ext cx="1230798" cy="278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4AA26-FE72-B14C-1BAE-C32BADB46138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2224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E5A1F04B-C430-A07D-F42A-6244F5853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839" y="6073509"/>
            <a:ext cx="954633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82D4C55-0C18-625C-97A5-A4E567762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560" y="6073509"/>
            <a:ext cx="953383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003CBD1-DD33-041E-1D35-792336F7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288" y="6071188"/>
            <a:ext cx="953383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B4CB2BA-B3A6-1FA7-29AA-161A6430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625" y="6071188"/>
            <a:ext cx="953383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471082-5500-0073-E167-8FDBC274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003" y="6073509"/>
            <a:ext cx="953383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21E93C9-4239-A38F-E3F2-18F324D3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81" y="6071188"/>
            <a:ext cx="954633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#550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8150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#551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272328" y="6071188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#552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446774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#553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60225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#554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762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#555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41965"/>
            <a:ext cx="3688985" cy="266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Introducing Surface Mode, new CNC d</a:t>
            </a:r>
            <a:r>
              <a:rPr lang="en-US" sz="12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esigns on thicker </a:t>
            </a:r>
            <a:r>
              <a:rPr lang="en-US" sz="12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aluminum panels</a:t>
            </a:r>
            <a:r>
              <a:rPr lang="en-US" sz="1200" dirty="0"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CNC carved design panels.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6 standard designs, customization available.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Popular ALU finish (#354) on .090” aluminum.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bg1">
                  <a:lumMod val="50000"/>
                </a:schemeClr>
              </a:solidFill>
              <a:latin typeface="Helvetica Light" panose="020B04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Powder coat finishing available.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403020202020204" pitchFamily="34" charset="0"/>
                <a:ea typeface="Times New Roman" panose="02020603050405020304" pitchFamily="18" charset="0"/>
              </a:rPr>
              <a:t>No need for panel or MDF, metal can be applied directly to wall frame with screws/hardware.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 Light" panose="020B0403020202020204" pitchFamily="34" charset="0"/>
              </a:rPr>
              <a:t>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 sheet size plus custom cuts.</a:t>
            </a:r>
          </a:p>
        </p:txBody>
      </p:sp>
      <p:pic>
        <p:nvPicPr>
          <p:cNvPr id="16" name="Picture 16" descr="Chemetal 552 Good Chemistry - conference room">
            <a:extLst>
              <a:ext uri="{FF2B5EF4-FFF2-40B4-BE49-F238E27FC236}">
                <a16:creationId xmlns:a16="http://schemas.microsoft.com/office/drawing/2014/main" id="{7B8A817B-B476-BB5C-E13B-B99E41718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5350" y="319560"/>
            <a:ext cx="3164973" cy="53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03C81A-ECDA-1E73-B601-0AAFCAB1E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Surface Mode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7" name="TextBox 6">
            <a:hlinkClick r:id="rId9"/>
            <a:extLst>
              <a:ext uri="{FF2B5EF4-FFF2-40B4-BE49-F238E27FC236}">
                <a16:creationId xmlns:a16="http://schemas.microsoft.com/office/drawing/2014/main" id="{363A8EA5-7F9F-B272-0B1F-B20CDA34C03E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6D477C-54EF-9AC8-31C6-B6E646EC5016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2A4880-FCDF-D8E3-3CF9-F937F520CF53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6A1A7B-0452-CD08-483F-CE611C5F3E51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#550 </a:t>
              </a: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  <a:endParaRPr lang="en-US" sz="16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1D031A-45DA-94EC-3241-24BC438EE68E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14" name="Arrow: Chevron 22">
              <a:hlinkClick r:id="rId11"/>
              <a:extLst>
                <a:ext uri="{FF2B5EF4-FFF2-40B4-BE49-F238E27FC236}">
                  <a16:creationId xmlns:a16="http://schemas.microsoft.com/office/drawing/2014/main" id="{76F2F67E-4195-5353-AE18-A3548D7631FB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23">
              <a:hlinkClick r:id="rId9"/>
              <a:extLst>
                <a:ext uri="{FF2B5EF4-FFF2-40B4-BE49-F238E27FC236}">
                  <a16:creationId xmlns:a16="http://schemas.microsoft.com/office/drawing/2014/main" id="{2D7BC7E0-3561-AA72-6EF8-B6BED00D10DD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24">
              <a:hlinkClick r:id="rId12"/>
              <a:extLst>
                <a:ext uri="{FF2B5EF4-FFF2-40B4-BE49-F238E27FC236}">
                  <a16:creationId xmlns:a16="http://schemas.microsoft.com/office/drawing/2014/main" id="{0D68D446-BAFC-232A-3AFC-B9295D4B1894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C0FA707-62D5-D225-3121-DC2BD995B47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3"/>
            <a:ext cx="1230798" cy="278901"/>
          </a:xfrm>
          <a:prstGeom prst="rect">
            <a:avLst/>
          </a:prstGeom>
        </p:spPr>
      </p:pic>
      <p:pic>
        <p:nvPicPr>
          <p:cNvPr id="22" name="Picture 21" descr="A pile of crackers on a tile floor&#10;&#10;Description automatically generated with low confidence">
            <a:extLst>
              <a:ext uri="{FF2B5EF4-FFF2-40B4-BE49-F238E27FC236}">
                <a16:creationId xmlns:a16="http://schemas.microsoft.com/office/drawing/2014/main" id="{E0885EF7-923E-1D63-F18E-01DDD1F28E8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826" y="3002319"/>
            <a:ext cx="3064675" cy="2663415"/>
          </a:xfrm>
          <a:prstGeom prst="rect">
            <a:avLst/>
          </a:prstGeom>
        </p:spPr>
      </p:pic>
      <p:pic>
        <p:nvPicPr>
          <p:cNvPr id="24" name="Picture 23" descr="A picture containing plant&#10;&#10;Description automatically generated">
            <a:extLst>
              <a:ext uri="{FF2B5EF4-FFF2-40B4-BE49-F238E27FC236}">
                <a16:creationId xmlns:a16="http://schemas.microsoft.com/office/drawing/2014/main" id="{BCAB4AE5-4610-4329-1D18-6ED70B4E307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826" y="319561"/>
            <a:ext cx="3064675" cy="22749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8A14FA8-A099-2029-84D1-840C2E56EDD0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5044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4F9D694-4458-998F-B5A4-799B30547D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257" y="6107661"/>
            <a:ext cx="918977" cy="7658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CE1AE7-1757-2CB3-CE56-C8F475EF61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845" y="6109785"/>
            <a:ext cx="916428" cy="7636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40DBC7A-B9C8-935B-A60F-D7FA5FDCE4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790" y="6104011"/>
            <a:ext cx="923357" cy="769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B9E6EC5-68AA-E437-CE3E-378F96E411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56" y="6104011"/>
            <a:ext cx="923357" cy="769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716552-CD0A-0A8C-EA29-F900981BE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099" y="6104011"/>
            <a:ext cx="923357" cy="769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67186B-C741-27E6-01A5-23CDFD7B78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740" y="6107661"/>
            <a:ext cx="918977" cy="76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C0475A-89DD-7FDE-9984-BDBD8BED7C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867" y="6100763"/>
            <a:ext cx="927254" cy="7727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6005E2-A983-83EE-0E56-F1C9E18E95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528" y="6107660"/>
            <a:ext cx="918978" cy="7658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642DD8-5922-3B5B-F4C7-F63669827E2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484" y="6102115"/>
            <a:ext cx="925631" cy="7713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562CCE-3E0C-7C66-0841-7ABC5B8B874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92" y="6107661"/>
            <a:ext cx="918977" cy="765814"/>
          </a:xfrm>
          <a:prstGeom prst="rect">
            <a:avLst/>
          </a:prstGeom>
        </p:spPr>
      </p:pic>
      <p:pic>
        <p:nvPicPr>
          <p:cNvPr id="16" name="Picture 15" descr="A picture containing text, floor, indoor, several&#10;&#10;Description automatically generated">
            <a:extLst>
              <a:ext uri="{FF2B5EF4-FFF2-40B4-BE49-F238E27FC236}">
                <a16:creationId xmlns:a16="http://schemas.microsoft.com/office/drawing/2014/main" id="{B02F49A3-043F-9CFC-9090-CCF2FE4E89C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196" y="3795448"/>
            <a:ext cx="3444698" cy="1883151"/>
          </a:xfrm>
          <a:prstGeom prst="rect">
            <a:avLst/>
          </a:prstGeom>
        </p:spPr>
      </p:pic>
      <p:pic>
        <p:nvPicPr>
          <p:cNvPr id="18" name="Picture 17" descr="A picture containing building, step&#10;&#10;Description automatically generated">
            <a:extLst>
              <a:ext uri="{FF2B5EF4-FFF2-40B4-BE49-F238E27FC236}">
                <a16:creationId xmlns:a16="http://schemas.microsoft.com/office/drawing/2014/main" id="{0642F910-0659-0BC5-4952-5FC03ECEECD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6"/>
          <a:stretch/>
        </p:blipFill>
        <p:spPr>
          <a:xfrm>
            <a:off x="453142" y="286578"/>
            <a:ext cx="2821788" cy="213809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D63A4F-1A97-B46E-4C8F-BA94AEF501AE}"/>
              </a:ext>
            </a:extLst>
          </p:cNvPr>
          <p:cNvSpPr txBox="1"/>
          <p:nvPr/>
        </p:nvSpPr>
        <p:spPr>
          <a:xfrm>
            <a:off x="92847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DAF0C4-AEDD-AF97-4AAC-A4602A77CE32}"/>
              </a:ext>
            </a:extLst>
          </p:cNvPr>
          <p:cNvSpPr txBox="1"/>
          <p:nvPr/>
        </p:nvSpPr>
        <p:spPr>
          <a:xfrm>
            <a:off x="202276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BF36F8-5CFC-338C-726A-018021F6F3E9}"/>
              </a:ext>
            </a:extLst>
          </p:cNvPr>
          <p:cNvSpPr txBox="1"/>
          <p:nvPr/>
        </p:nvSpPr>
        <p:spPr>
          <a:xfrm>
            <a:off x="317100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58431C-ACC1-CF1E-C0E1-48870C9823DE}"/>
              </a:ext>
            </a:extLst>
          </p:cNvPr>
          <p:cNvSpPr txBox="1"/>
          <p:nvPr/>
        </p:nvSpPr>
        <p:spPr>
          <a:xfrm>
            <a:off x="434100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175006-88D1-B26A-F7C1-366FE136DF98}"/>
              </a:ext>
            </a:extLst>
          </p:cNvPr>
          <p:cNvSpPr txBox="1"/>
          <p:nvPr/>
        </p:nvSpPr>
        <p:spPr>
          <a:xfrm>
            <a:off x="5467465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819B94-B83F-47F9-5881-22B2BF9D7B6F}"/>
              </a:ext>
            </a:extLst>
          </p:cNvPr>
          <p:cNvSpPr txBox="1"/>
          <p:nvPr/>
        </p:nvSpPr>
        <p:spPr>
          <a:xfrm>
            <a:off x="6615699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#609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D996A6-44FE-5B0C-0EFB-20C6FB08367A}"/>
              </a:ext>
            </a:extLst>
          </p:cNvPr>
          <p:cNvSpPr txBox="1"/>
          <p:nvPr/>
        </p:nvSpPr>
        <p:spPr>
          <a:xfrm>
            <a:off x="7763933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50E78-EBFA-1DD4-CDEF-A028F9F54C97}"/>
              </a:ext>
            </a:extLst>
          </p:cNvPr>
          <p:cNvSpPr txBox="1"/>
          <p:nvPr/>
        </p:nvSpPr>
        <p:spPr>
          <a:xfrm>
            <a:off x="8893230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#613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AD3D12-8D4B-2ADF-4B95-4B5248B8363E}"/>
              </a:ext>
            </a:extLst>
          </p:cNvPr>
          <p:cNvSpPr txBox="1"/>
          <p:nvPr/>
        </p:nvSpPr>
        <p:spPr>
          <a:xfrm>
            <a:off x="10060391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#614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128D3B-AE77-A8A2-6AB4-F202B5A184BA}"/>
              </a:ext>
            </a:extLst>
          </p:cNvPr>
          <p:cNvSpPr txBox="1"/>
          <p:nvPr/>
        </p:nvSpPr>
        <p:spPr>
          <a:xfrm>
            <a:off x="11207996" y="6084223"/>
            <a:ext cx="51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#620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9D3D3E-D7EC-1122-723E-954E36291DC8}"/>
              </a:ext>
            </a:extLst>
          </p:cNvPr>
          <p:cNvSpPr txBox="1"/>
          <p:nvPr/>
        </p:nvSpPr>
        <p:spPr>
          <a:xfrm>
            <a:off x="7627741" y="1457003"/>
            <a:ext cx="3884809" cy="2369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Helvetica" pitchFamily="2" charset="0"/>
              </a:rPr>
              <a:t>Rich, dynamic and dimensional designs representing historical metals.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Aged metal designs.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Exceptional quality, made in Japan.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Printed on aluminum for consistency and durability.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Some designs suitable for exterior use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(requires exterior backer).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4’ x 8’ sheet size.</a:t>
            </a:r>
          </a:p>
        </p:txBody>
      </p:sp>
      <p:pic>
        <p:nvPicPr>
          <p:cNvPr id="2" name="Picture 1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7F077418-DF40-83EF-5FCB-F8A16E6339C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92" y="3791420"/>
            <a:ext cx="2821788" cy="1878840"/>
          </a:xfrm>
          <a:prstGeom prst="rect">
            <a:avLst/>
          </a:prstGeom>
        </p:spPr>
      </p:pic>
      <p:pic>
        <p:nvPicPr>
          <p:cNvPr id="5" name="Picture 4" descr="A picture containing floor, indoor, building, room&#10;&#10;Description automatically generated">
            <a:extLst>
              <a:ext uri="{FF2B5EF4-FFF2-40B4-BE49-F238E27FC236}">
                <a16:creationId xmlns:a16="http://schemas.microsoft.com/office/drawing/2014/main" id="{1CA1AAC4-76B4-6874-D425-1F3F6A1BC4A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53142" y="2838632"/>
            <a:ext cx="2833338" cy="2839184"/>
          </a:xfrm>
          <a:prstGeom prst="rect">
            <a:avLst/>
          </a:prstGeom>
        </p:spPr>
      </p:pic>
      <p:pic>
        <p:nvPicPr>
          <p:cNvPr id="17" name="Picture 16" descr="A picture containing indoor, window, floor&#10;&#10;Description automatically generated">
            <a:extLst>
              <a:ext uri="{FF2B5EF4-FFF2-40B4-BE49-F238E27FC236}">
                <a16:creationId xmlns:a16="http://schemas.microsoft.com/office/drawing/2014/main" id="{A671CDB1-3E68-5813-72A2-E5A6BA1AF71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197" y="280929"/>
            <a:ext cx="3444698" cy="30994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D6699F-62DC-552B-C306-22AA6DA60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860" y="530193"/>
            <a:ext cx="3685866" cy="48853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Architectural Metals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hlinkClick r:id="rId17"/>
            <a:extLst>
              <a:ext uri="{FF2B5EF4-FFF2-40B4-BE49-F238E27FC236}">
                <a16:creationId xmlns:a16="http://schemas.microsoft.com/office/drawing/2014/main" id="{FF5C00C3-0141-75D5-3D4A-FA4CAA8EE57C}"/>
              </a:ext>
            </a:extLst>
          </p:cNvPr>
          <p:cNvSpPr txBox="1"/>
          <p:nvPr/>
        </p:nvSpPr>
        <p:spPr>
          <a:xfrm>
            <a:off x="7578160" y="5388735"/>
            <a:ext cx="123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5986B2"/>
                </a:solidFill>
                <a:latin typeface="Helvetica" pitchFamily="2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them all</a:t>
            </a:r>
            <a:endParaRPr lang="en-US" sz="1200" u="sng" dirty="0">
              <a:solidFill>
                <a:srgbClr val="5986B2"/>
              </a:solidFill>
              <a:latin typeface="Helvetica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8A6DB5-CEF7-EF06-E184-58D859599186}"/>
              </a:ext>
            </a:extLst>
          </p:cNvPr>
          <p:cNvGrpSpPr/>
          <p:nvPr/>
        </p:nvGrpSpPr>
        <p:grpSpPr>
          <a:xfrm>
            <a:off x="11316726" y="453424"/>
            <a:ext cx="1045029" cy="642072"/>
            <a:chOff x="11316559" y="0"/>
            <a:chExt cx="1045029" cy="6420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36E0A9-C123-0BF5-289E-0A7AB8992D2A}"/>
                </a:ext>
              </a:extLst>
            </p:cNvPr>
            <p:cNvSpPr/>
            <p:nvPr/>
          </p:nvSpPr>
          <p:spPr>
            <a:xfrm>
              <a:off x="11316559" y="0"/>
              <a:ext cx="875441" cy="642072"/>
            </a:xfrm>
            <a:prstGeom prst="rect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5000"/>
                </a:lnSpc>
              </a:pP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EF2A15-F165-CF7B-2155-ECCF01C4546A}"/>
                </a:ext>
              </a:extLst>
            </p:cNvPr>
            <p:cNvSpPr txBox="1"/>
            <p:nvPr/>
          </p:nvSpPr>
          <p:spPr>
            <a:xfrm>
              <a:off x="11378436" y="94642"/>
              <a:ext cx="983152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Helvetica" pitchFamily="2" charset="0"/>
                </a:rPr>
                <a:t>#600 </a:t>
              </a:r>
              <a:r>
                <a:rPr lang="en-US" sz="1400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Series</a:t>
              </a:r>
              <a:endParaRPr lang="en-US" sz="16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5B1A3D-3D1B-3029-0E81-6E0CBD2F56F6}"/>
              </a:ext>
            </a:extLst>
          </p:cNvPr>
          <p:cNvGrpSpPr/>
          <p:nvPr/>
        </p:nvGrpSpPr>
        <p:grpSpPr>
          <a:xfrm>
            <a:off x="8767788" y="5472454"/>
            <a:ext cx="333712" cy="107658"/>
            <a:chOff x="8767788" y="5472454"/>
            <a:chExt cx="333712" cy="107658"/>
          </a:xfrm>
        </p:grpSpPr>
        <p:sp>
          <p:nvSpPr>
            <p:cNvPr id="29" name="Arrow: Chevron 22">
              <a:hlinkClick r:id="rId19"/>
              <a:extLst>
                <a:ext uri="{FF2B5EF4-FFF2-40B4-BE49-F238E27FC236}">
                  <a16:creationId xmlns:a16="http://schemas.microsoft.com/office/drawing/2014/main" id="{0AB92140-D184-3A67-999C-94E54C3D2079}"/>
                </a:ext>
              </a:extLst>
            </p:cNvPr>
            <p:cNvSpPr/>
            <p:nvPr/>
          </p:nvSpPr>
          <p:spPr>
            <a:xfrm flipV="1">
              <a:off x="8767788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Arrow: Chevron 23">
              <a:hlinkClick r:id="rId17"/>
              <a:extLst>
                <a:ext uri="{FF2B5EF4-FFF2-40B4-BE49-F238E27FC236}">
                  <a16:creationId xmlns:a16="http://schemas.microsoft.com/office/drawing/2014/main" id="{23200F18-85C1-9B3B-AA38-52E58DAA20D3}"/>
                </a:ext>
              </a:extLst>
            </p:cNvPr>
            <p:cNvSpPr/>
            <p:nvPr/>
          </p:nvSpPr>
          <p:spPr>
            <a:xfrm flipV="1">
              <a:off x="8993842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1" name="Arrow: Chevron 24">
              <a:hlinkClick r:id="rId20"/>
              <a:extLst>
                <a:ext uri="{FF2B5EF4-FFF2-40B4-BE49-F238E27FC236}">
                  <a16:creationId xmlns:a16="http://schemas.microsoft.com/office/drawing/2014/main" id="{087A0B08-78F1-748B-985C-ADEC0E8A38DB}"/>
                </a:ext>
              </a:extLst>
            </p:cNvPr>
            <p:cNvSpPr/>
            <p:nvPr/>
          </p:nvSpPr>
          <p:spPr>
            <a:xfrm flipV="1">
              <a:off x="8880815" y="5472454"/>
              <a:ext cx="107658" cy="107658"/>
            </a:xfrm>
            <a:prstGeom prst="chevron">
              <a:avLst/>
            </a:prstGeom>
            <a:solidFill>
              <a:srgbClr val="598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002504C-3D9E-2949-27AD-EF3905E8A69E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28" y="5386833"/>
            <a:ext cx="1230798" cy="2789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2BC113-BFF2-88AD-64AE-B712C24C883C}"/>
              </a:ext>
            </a:extLst>
          </p:cNvPr>
          <p:cNvSpPr txBox="1"/>
          <p:nvPr/>
        </p:nvSpPr>
        <p:spPr>
          <a:xfrm>
            <a:off x="0" y="6550223"/>
            <a:ext cx="19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97465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2068</Words>
  <Application>Microsoft Macintosh PowerPoint</Application>
  <PresentationFormat>Widescreen</PresentationFormat>
  <Paragraphs>423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Helvetica Light</vt:lpstr>
      <vt:lpstr>Helvetica Neue</vt:lpstr>
      <vt:lpstr>Office Theme</vt:lpstr>
      <vt:lpstr>PowerPoint Presentation</vt:lpstr>
      <vt:lpstr>PowerPoint Presentation</vt:lpstr>
      <vt:lpstr>PowerPoint Presentation</vt:lpstr>
      <vt:lpstr>Magnetic Laminates</vt:lpstr>
      <vt:lpstr>HPL Metal Laminates</vt:lpstr>
      <vt:lpstr>Handcrafted Metals</vt:lpstr>
      <vt:lpstr>Deeply Brushed Metals</vt:lpstr>
      <vt:lpstr>Surface Mode</vt:lpstr>
      <vt:lpstr>Architectural Metals</vt:lpstr>
      <vt:lpstr>HPL Classics</vt:lpstr>
      <vt:lpstr>Traditional Classics</vt:lpstr>
      <vt:lpstr>Anodized Classics</vt:lpstr>
      <vt:lpstr>Large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Amistadi</dc:creator>
  <cp:lastModifiedBy>Graphics</cp:lastModifiedBy>
  <cp:revision>232</cp:revision>
  <dcterms:created xsi:type="dcterms:W3CDTF">2022-09-02T12:28:49Z</dcterms:created>
  <dcterms:modified xsi:type="dcterms:W3CDTF">2022-09-14T15:27:27Z</dcterms:modified>
</cp:coreProperties>
</file>